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42"/>
  </p:notesMasterIdLst>
  <p:handoutMasterIdLst>
    <p:handoutMasterId r:id="rId43"/>
  </p:handoutMasterIdLst>
  <p:sldIdLst>
    <p:sldId id="256" r:id="rId5"/>
    <p:sldId id="275" r:id="rId6"/>
    <p:sldId id="26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27" r:id="rId21"/>
    <p:sldId id="324" r:id="rId22"/>
    <p:sldId id="311" r:id="rId23"/>
    <p:sldId id="313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5" r:id="rId33"/>
    <p:sldId id="328" r:id="rId34"/>
    <p:sldId id="326" r:id="rId35"/>
    <p:sldId id="329" r:id="rId36"/>
    <p:sldId id="332" r:id="rId37"/>
    <p:sldId id="277" r:id="rId38"/>
    <p:sldId id="330" r:id="rId39"/>
    <p:sldId id="331" r:id="rId40"/>
    <p:sldId id="281" r:id="rId41"/>
  </p:sldIdLst>
  <p:sldSz cx="9144000" cy="6858000" type="screen4x3"/>
  <p:notesSz cx="6858000" cy="9144000"/>
  <p:embeddedFontLs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Segoe UI" pitchFamily="34" charset="0"/>
      <p:regular r:id="rId48"/>
      <p:bold r:id="rId49"/>
      <p:italic r:id="rId50"/>
      <p:boldItalic r:id="rId51"/>
    </p:embeddedFont>
    <p:embeddedFont>
      <p:font typeface="Perpetua" pitchFamily="18" charset="0"/>
      <p:regular r:id="rId52"/>
      <p:bold r:id="rId53"/>
      <p:italic r:id="rId54"/>
      <p:boldItalic r:id="rId55"/>
    </p:embeddedFont>
    <p:embeddedFont>
      <p:font typeface="Wingdings 2" pitchFamily="18" charset="2"/>
      <p:regular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50" autoAdjust="0"/>
  </p:normalViewPr>
  <p:slideViewPr>
    <p:cSldViewPr>
      <p:cViewPr varScale="1">
        <p:scale>
          <a:sx n="66" d="100"/>
          <a:sy n="66" d="100"/>
        </p:scale>
        <p:origin x="-6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3.fntdata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6.fntdata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8" Type="http://schemas.openxmlformats.org/officeDocument/2006/relationships/slide" Target="slides/slide4.xml"/><Relationship Id="rId51" Type="http://schemas.openxmlformats.org/officeDocument/2006/relationships/font" Target="fonts/font8.fntdata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30227C-0317-4E7D-94EB-56961D006E5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91961B-797C-466F-A80D-E0D4723AA18C}">
      <dgm:prSet phldrT="[Text]"/>
      <dgm:spPr/>
      <dgm:t>
        <a:bodyPr/>
        <a:lstStyle/>
        <a:p>
          <a:r>
            <a:rPr lang="en-US" dirty="0" smtClean="0"/>
            <a:t>2008-09</a:t>
          </a:r>
          <a:endParaRPr lang="en-US" dirty="0"/>
        </a:p>
      </dgm:t>
    </dgm:pt>
    <dgm:pt modelId="{5DAE16CB-35E4-471A-B50B-898BC4C13BB8}" type="parTrans" cxnId="{09BCBE89-501E-4332-A490-5B3F901C0633}">
      <dgm:prSet/>
      <dgm:spPr/>
      <dgm:t>
        <a:bodyPr/>
        <a:lstStyle/>
        <a:p>
          <a:endParaRPr lang="en-US"/>
        </a:p>
      </dgm:t>
    </dgm:pt>
    <dgm:pt modelId="{1FC626D1-1DAD-4FA6-BEFC-3BFE5879F6A6}" type="sibTrans" cxnId="{09BCBE89-501E-4332-A490-5B3F901C0633}">
      <dgm:prSet/>
      <dgm:spPr/>
      <dgm:t>
        <a:bodyPr/>
        <a:lstStyle/>
        <a:p>
          <a:endParaRPr lang="en-US"/>
        </a:p>
      </dgm:t>
    </dgm:pt>
    <dgm:pt modelId="{FD978856-15D3-48AE-A202-7718BBDFF25A}">
      <dgm:prSet phldrT="[Text]"/>
      <dgm:spPr/>
      <dgm:t>
        <a:bodyPr/>
        <a:lstStyle/>
        <a:p>
          <a:r>
            <a:rPr lang="en-US" dirty="0" smtClean="0"/>
            <a:t>4 students</a:t>
          </a:r>
          <a:endParaRPr lang="en-US" dirty="0"/>
        </a:p>
      </dgm:t>
    </dgm:pt>
    <dgm:pt modelId="{A71BC531-F598-48E5-95FD-06D3F0DE01B9}" type="parTrans" cxnId="{3F423F2C-E356-4DAF-A7B8-9562B4E25723}">
      <dgm:prSet/>
      <dgm:spPr/>
      <dgm:t>
        <a:bodyPr/>
        <a:lstStyle/>
        <a:p>
          <a:endParaRPr lang="en-US"/>
        </a:p>
      </dgm:t>
    </dgm:pt>
    <dgm:pt modelId="{E9E4BA40-23B6-4D4C-874C-50927BAA8A9B}" type="sibTrans" cxnId="{3F423F2C-E356-4DAF-A7B8-9562B4E25723}">
      <dgm:prSet/>
      <dgm:spPr/>
      <dgm:t>
        <a:bodyPr/>
        <a:lstStyle/>
        <a:p>
          <a:endParaRPr lang="en-US"/>
        </a:p>
      </dgm:t>
    </dgm:pt>
    <dgm:pt modelId="{9F04CA41-C3F7-4978-B2BE-7B5FC6ECB804}">
      <dgm:prSet phldrT="[Text]"/>
      <dgm:spPr/>
      <dgm:t>
        <a:bodyPr/>
        <a:lstStyle/>
        <a:p>
          <a:r>
            <a:rPr lang="en-US" dirty="0" smtClean="0"/>
            <a:t>7 courses</a:t>
          </a:r>
          <a:endParaRPr lang="en-US" dirty="0"/>
        </a:p>
      </dgm:t>
    </dgm:pt>
    <dgm:pt modelId="{90940DC8-BF80-4AC2-A9F8-D98E56A60F97}" type="parTrans" cxnId="{B1ADF3CB-23CD-45BD-A057-48289D65574E}">
      <dgm:prSet/>
      <dgm:spPr/>
      <dgm:t>
        <a:bodyPr/>
        <a:lstStyle/>
        <a:p>
          <a:endParaRPr lang="en-US"/>
        </a:p>
      </dgm:t>
    </dgm:pt>
    <dgm:pt modelId="{3A984D7F-8B79-4985-98E3-6E8AF7C063E1}" type="sibTrans" cxnId="{B1ADF3CB-23CD-45BD-A057-48289D65574E}">
      <dgm:prSet/>
      <dgm:spPr/>
      <dgm:t>
        <a:bodyPr/>
        <a:lstStyle/>
        <a:p>
          <a:endParaRPr lang="en-US"/>
        </a:p>
      </dgm:t>
    </dgm:pt>
    <dgm:pt modelId="{1D8B9785-D000-4C2E-A182-1CDD8BC3F03D}">
      <dgm:prSet phldrT="[Text]"/>
      <dgm:spPr/>
      <dgm:t>
        <a:bodyPr/>
        <a:lstStyle/>
        <a:p>
          <a:r>
            <a:rPr lang="en-US" dirty="0" smtClean="0"/>
            <a:t>2009-10</a:t>
          </a:r>
          <a:endParaRPr lang="en-US" dirty="0"/>
        </a:p>
      </dgm:t>
    </dgm:pt>
    <dgm:pt modelId="{5B11408A-579A-42B5-8914-2C78738A4CF3}" type="parTrans" cxnId="{47FDFA3E-117D-4D25-A46A-C6891F6A5F94}">
      <dgm:prSet/>
      <dgm:spPr/>
      <dgm:t>
        <a:bodyPr/>
        <a:lstStyle/>
        <a:p>
          <a:endParaRPr lang="en-US"/>
        </a:p>
      </dgm:t>
    </dgm:pt>
    <dgm:pt modelId="{A3366333-0241-48AF-97AB-143997CB29AD}" type="sibTrans" cxnId="{47FDFA3E-117D-4D25-A46A-C6891F6A5F94}">
      <dgm:prSet/>
      <dgm:spPr/>
      <dgm:t>
        <a:bodyPr/>
        <a:lstStyle/>
        <a:p>
          <a:endParaRPr lang="en-US"/>
        </a:p>
      </dgm:t>
    </dgm:pt>
    <dgm:pt modelId="{9A1232C4-32DF-4B83-8491-81765CC840CB}">
      <dgm:prSet phldrT="[Text]"/>
      <dgm:spPr/>
      <dgm:t>
        <a:bodyPr/>
        <a:lstStyle/>
        <a:p>
          <a:r>
            <a:rPr lang="en-US" dirty="0" smtClean="0"/>
            <a:t>22 students</a:t>
          </a:r>
          <a:endParaRPr lang="en-US" dirty="0"/>
        </a:p>
      </dgm:t>
    </dgm:pt>
    <dgm:pt modelId="{10F92B9F-C8AC-4588-B628-100C90891DD0}" type="parTrans" cxnId="{8246C186-012C-4241-BEE4-8C81A0E8AC57}">
      <dgm:prSet/>
      <dgm:spPr/>
      <dgm:t>
        <a:bodyPr/>
        <a:lstStyle/>
        <a:p>
          <a:endParaRPr lang="en-US"/>
        </a:p>
      </dgm:t>
    </dgm:pt>
    <dgm:pt modelId="{C299C400-81EA-46EB-BA26-EE9137FF1F96}" type="sibTrans" cxnId="{8246C186-012C-4241-BEE4-8C81A0E8AC57}">
      <dgm:prSet/>
      <dgm:spPr/>
      <dgm:t>
        <a:bodyPr/>
        <a:lstStyle/>
        <a:p>
          <a:endParaRPr lang="en-US"/>
        </a:p>
      </dgm:t>
    </dgm:pt>
    <dgm:pt modelId="{8D3136B7-BE25-477E-B93F-D5544F11A3A8}">
      <dgm:prSet phldrT="[Text]"/>
      <dgm:spPr/>
      <dgm:t>
        <a:bodyPr/>
        <a:lstStyle/>
        <a:p>
          <a:r>
            <a:rPr lang="en-US" dirty="0" smtClean="0"/>
            <a:t>28 courses</a:t>
          </a:r>
          <a:endParaRPr lang="en-US" dirty="0"/>
        </a:p>
      </dgm:t>
    </dgm:pt>
    <dgm:pt modelId="{C32623A0-E63F-4889-B9D2-DD092213FE75}" type="parTrans" cxnId="{5B1DD739-A5DC-4A86-8AB6-FFB57E7AD55B}">
      <dgm:prSet/>
      <dgm:spPr/>
      <dgm:t>
        <a:bodyPr/>
        <a:lstStyle/>
        <a:p>
          <a:endParaRPr lang="en-US"/>
        </a:p>
      </dgm:t>
    </dgm:pt>
    <dgm:pt modelId="{122A111D-3CA1-44A5-B4A0-97A0C877F93E}" type="sibTrans" cxnId="{5B1DD739-A5DC-4A86-8AB6-FFB57E7AD55B}">
      <dgm:prSet/>
      <dgm:spPr/>
      <dgm:t>
        <a:bodyPr/>
        <a:lstStyle/>
        <a:p>
          <a:endParaRPr lang="en-US"/>
        </a:p>
      </dgm:t>
    </dgm:pt>
    <dgm:pt modelId="{C667FF0D-E471-4685-A68B-AF7FB60C32E0}" type="pres">
      <dgm:prSet presAssocID="{CA30227C-0317-4E7D-94EB-56961D006E5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1B41927-DEEF-4A9B-B5DA-D4B76D9C5A53}" type="pres">
      <dgm:prSet presAssocID="{E291961B-797C-466F-A80D-E0D4723AA18C}" presName="root" presStyleCnt="0"/>
      <dgm:spPr/>
    </dgm:pt>
    <dgm:pt modelId="{8AC7BE2D-BE83-4B87-B954-7A1D19B7039A}" type="pres">
      <dgm:prSet presAssocID="{E291961B-797C-466F-A80D-E0D4723AA18C}" presName="rootComposite" presStyleCnt="0"/>
      <dgm:spPr/>
    </dgm:pt>
    <dgm:pt modelId="{FC6BF970-E932-42F8-BFE4-05DC443AC6C4}" type="pres">
      <dgm:prSet presAssocID="{E291961B-797C-466F-A80D-E0D4723AA18C}" presName="rootText" presStyleLbl="node1" presStyleIdx="0" presStyleCnt="2"/>
      <dgm:spPr/>
      <dgm:t>
        <a:bodyPr/>
        <a:lstStyle/>
        <a:p>
          <a:endParaRPr lang="en-US"/>
        </a:p>
      </dgm:t>
    </dgm:pt>
    <dgm:pt modelId="{3A6237E6-6545-4D62-A78E-DE48E6157B07}" type="pres">
      <dgm:prSet presAssocID="{E291961B-797C-466F-A80D-E0D4723AA18C}" presName="rootConnector" presStyleLbl="node1" presStyleIdx="0" presStyleCnt="2"/>
      <dgm:spPr/>
      <dgm:t>
        <a:bodyPr/>
        <a:lstStyle/>
        <a:p>
          <a:endParaRPr lang="en-US"/>
        </a:p>
      </dgm:t>
    </dgm:pt>
    <dgm:pt modelId="{83889317-CBE0-45A5-AF14-34F20FC81E8F}" type="pres">
      <dgm:prSet presAssocID="{E291961B-797C-466F-A80D-E0D4723AA18C}" presName="childShape" presStyleCnt="0"/>
      <dgm:spPr/>
    </dgm:pt>
    <dgm:pt modelId="{049ACF42-6FB0-4980-BDD8-3ED06E12FAD1}" type="pres">
      <dgm:prSet presAssocID="{A71BC531-F598-48E5-95FD-06D3F0DE01B9}" presName="Name13" presStyleLbl="parChTrans1D2" presStyleIdx="0" presStyleCnt="4"/>
      <dgm:spPr/>
      <dgm:t>
        <a:bodyPr/>
        <a:lstStyle/>
        <a:p>
          <a:endParaRPr lang="en-US"/>
        </a:p>
      </dgm:t>
    </dgm:pt>
    <dgm:pt modelId="{AB43934F-58A9-45E7-9AEF-30D3F3BF3E46}" type="pres">
      <dgm:prSet presAssocID="{FD978856-15D3-48AE-A202-7718BBDFF25A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84DFB9-5C77-4D0A-87DA-20E5F3623EEC}" type="pres">
      <dgm:prSet presAssocID="{90940DC8-BF80-4AC2-A9F8-D98E56A60F97}" presName="Name13" presStyleLbl="parChTrans1D2" presStyleIdx="1" presStyleCnt="4"/>
      <dgm:spPr/>
      <dgm:t>
        <a:bodyPr/>
        <a:lstStyle/>
        <a:p>
          <a:endParaRPr lang="en-US"/>
        </a:p>
      </dgm:t>
    </dgm:pt>
    <dgm:pt modelId="{A605CACF-B89F-47EF-9853-3CB7F9DA61D1}" type="pres">
      <dgm:prSet presAssocID="{9F04CA41-C3F7-4978-B2BE-7B5FC6ECB804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15A8C2-D7C5-477F-B65E-572283BF92CA}" type="pres">
      <dgm:prSet presAssocID="{1D8B9785-D000-4C2E-A182-1CDD8BC3F03D}" presName="root" presStyleCnt="0"/>
      <dgm:spPr/>
    </dgm:pt>
    <dgm:pt modelId="{FD9C53CA-5902-477A-9DED-FDEDF6BFF5D9}" type="pres">
      <dgm:prSet presAssocID="{1D8B9785-D000-4C2E-A182-1CDD8BC3F03D}" presName="rootComposite" presStyleCnt="0"/>
      <dgm:spPr/>
    </dgm:pt>
    <dgm:pt modelId="{6FAA62F7-0E35-4C80-880D-F3B2C5867CF6}" type="pres">
      <dgm:prSet presAssocID="{1D8B9785-D000-4C2E-A182-1CDD8BC3F03D}" presName="rootText" presStyleLbl="node1" presStyleIdx="1" presStyleCnt="2"/>
      <dgm:spPr/>
      <dgm:t>
        <a:bodyPr/>
        <a:lstStyle/>
        <a:p>
          <a:endParaRPr lang="en-US"/>
        </a:p>
      </dgm:t>
    </dgm:pt>
    <dgm:pt modelId="{406F5BA6-265A-4B82-8B69-9B06D0124539}" type="pres">
      <dgm:prSet presAssocID="{1D8B9785-D000-4C2E-A182-1CDD8BC3F03D}" presName="rootConnector" presStyleLbl="node1" presStyleIdx="1" presStyleCnt="2"/>
      <dgm:spPr/>
      <dgm:t>
        <a:bodyPr/>
        <a:lstStyle/>
        <a:p>
          <a:endParaRPr lang="en-US"/>
        </a:p>
      </dgm:t>
    </dgm:pt>
    <dgm:pt modelId="{4D6D5257-1D23-432D-8E2B-4A08EBA05894}" type="pres">
      <dgm:prSet presAssocID="{1D8B9785-D000-4C2E-A182-1CDD8BC3F03D}" presName="childShape" presStyleCnt="0"/>
      <dgm:spPr/>
    </dgm:pt>
    <dgm:pt modelId="{F6CAFA62-3D2D-4D37-8A4D-9247C71F78BE}" type="pres">
      <dgm:prSet presAssocID="{10F92B9F-C8AC-4588-B628-100C90891DD0}" presName="Name13" presStyleLbl="parChTrans1D2" presStyleIdx="2" presStyleCnt="4"/>
      <dgm:spPr/>
      <dgm:t>
        <a:bodyPr/>
        <a:lstStyle/>
        <a:p>
          <a:endParaRPr lang="en-US"/>
        </a:p>
      </dgm:t>
    </dgm:pt>
    <dgm:pt modelId="{BE9A974C-D273-40B6-94C7-CC911D354A38}" type="pres">
      <dgm:prSet presAssocID="{9A1232C4-32DF-4B83-8491-81765CC840CB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799F0-3070-4878-AD74-F7E91E30B3DF}" type="pres">
      <dgm:prSet presAssocID="{C32623A0-E63F-4889-B9D2-DD092213FE75}" presName="Name13" presStyleLbl="parChTrans1D2" presStyleIdx="3" presStyleCnt="4"/>
      <dgm:spPr/>
      <dgm:t>
        <a:bodyPr/>
        <a:lstStyle/>
        <a:p>
          <a:endParaRPr lang="en-US"/>
        </a:p>
      </dgm:t>
    </dgm:pt>
    <dgm:pt modelId="{5DD88799-F2E4-4A10-BD5A-B5428287451A}" type="pres">
      <dgm:prSet presAssocID="{8D3136B7-BE25-477E-B93F-D5544F11A3A8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087F7C-D41F-4EEA-8F94-72331DF5A748}" type="presOf" srcId="{C32623A0-E63F-4889-B9D2-DD092213FE75}" destId="{197799F0-3070-4878-AD74-F7E91E30B3DF}" srcOrd="0" destOrd="0" presId="urn:microsoft.com/office/officeart/2005/8/layout/hierarchy3"/>
    <dgm:cxn modelId="{5488D7D0-8169-47F5-8239-37CED1CD7421}" type="presOf" srcId="{1D8B9785-D000-4C2E-A182-1CDD8BC3F03D}" destId="{6FAA62F7-0E35-4C80-880D-F3B2C5867CF6}" srcOrd="0" destOrd="0" presId="urn:microsoft.com/office/officeart/2005/8/layout/hierarchy3"/>
    <dgm:cxn modelId="{3F423F2C-E356-4DAF-A7B8-9562B4E25723}" srcId="{E291961B-797C-466F-A80D-E0D4723AA18C}" destId="{FD978856-15D3-48AE-A202-7718BBDFF25A}" srcOrd="0" destOrd="0" parTransId="{A71BC531-F598-48E5-95FD-06D3F0DE01B9}" sibTransId="{E9E4BA40-23B6-4D4C-874C-50927BAA8A9B}"/>
    <dgm:cxn modelId="{2597FD18-DD0A-4705-906A-C90D93BBF515}" type="presOf" srcId="{E291961B-797C-466F-A80D-E0D4723AA18C}" destId="{3A6237E6-6545-4D62-A78E-DE48E6157B07}" srcOrd="1" destOrd="0" presId="urn:microsoft.com/office/officeart/2005/8/layout/hierarchy3"/>
    <dgm:cxn modelId="{5B1DD739-A5DC-4A86-8AB6-FFB57E7AD55B}" srcId="{1D8B9785-D000-4C2E-A182-1CDD8BC3F03D}" destId="{8D3136B7-BE25-477E-B93F-D5544F11A3A8}" srcOrd="1" destOrd="0" parTransId="{C32623A0-E63F-4889-B9D2-DD092213FE75}" sibTransId="{122A111D-3CA1-44A5-B4A0-97A0C877F93E}"/>
    <dgm:cxn modelId="{3900E3E3-D6D9-4834-8F92-FBDB5B5EAA6B}" type="presOf" srcId="{CA30227C-0317-4E7D-94EB-56961D006E54}" destId="{C667FF0D-E471-4685-A68B-AF7FB60C32E0}" srcOrd="0" destOrd="0" presId="urn:microsoft.com/office/officeart/2005/8/layout/hierarchy3"/>
    <dgm:cxn modelId="{FD20D6AC-343C-4445-B1A5-906A7DC947F9}" type="presOf" srcId="{10F92B9F-C8AC-4588-B628-100C90891DD0}" destId="{F6CAFA62-3D2D-4D37-8A4D-9247C71F78BE}" srcOrd="0" destOrd="0" presId="urn:microsoft.com/office/officeart/2005/8/layout/hierarchy3"/>
    <dgm:cxn modelId="{EBD44E10-1748-42C9-B309-6339C4F9945C}" type="presOf" srcId="{90940DC8-BF80-4AC2-A9F8-D98E56A60F97}" destId="{9784DFB9-5C77-4D0A-87DA-20E5F3623EEC}" srcOrd="0" destOrd="0" presId="urn:microsoft.com/office/officeart/2005/8/layout/hierarchy3"/>
    <dgm:cxn modelId="{B1ADF3CB-23CD-45BD-A057-48289D65574E}" srcId="{E291961B-797C-466F-A80D-E0D4723AA18C}" destId="{9F04CA41-C3F7-4978-B2BE-7B5FC6ECB804}" srcOrd="1" destOrd="0" parTransId="{90940DC8-BF80-4AC2-A9F8-D98E56A60F97}" sibTransId="{3A984D7F-8B79-4985-98E3-6E8AF7C063E1}"/>
    <dgm:cxn modelId="{47FDFA3E-117D-4D25-A46A-C6891F6A5F94}" srcId="{CA30227C-0317-4E7D-94EB-56961D006E54}" destId="{1D8B9785-D000-4C2E-A182-1CDD8BC3F03D}" srcOrd="1" destOrd="0" parTransId="{5B11408A-579A-42B5-8914-2C78738A4CF3}" sibTransId="{A3366333-0241-48AF-97AB-143997CB29AD}"/>
    <dgm:cxn modelId="{096132A6-C657-43CB-9277-5D77A48A0648}" type="presOf" srcId="{1D8B9785-D000-4C2E-A182-1CDD8BC3F03D}" destId="{406F5BA6-265A-4B82-8B69-9B06D0124539}" srcOrd="1" destOrd="0" presId="urn:microsoft.com/office/officeart/2005/8/layout/hierarchy3"/>
    <dgm:cxn modelId="{D21D2216-F34A-4863-9E85-1A6ABC58BE46}" type="presOf" srcId="{9A1232C4-32DF-4B83-8491-81765CC840CB}" destId="{BE9A974C-D273-40B6-94C7-CC911D354A38}" srcOrd="0" destOrd="0" presId="urn:microsoft.com/office/officeart/2005/8/layout/hierarchy3"/>
    <dgm:cxn modelId="{645E7264-6E7C-4472-A891-D95AAF880695}" type="presOf" srcId="{FD978856-15D3-48AE-A202-7718BBDFF25A}" destId="{AB43934F-58A9-45E7-9AEF-30D3F3BF3E46}" srcOrd="0" destOrd="0" presId="urn:microsoft.com/office/officeart/2005/8/layout/hierarchy3"/>
    <dgm:cxn modelId="{19E4CF84-9393-4BF4-8D94-21EB50ADBEDB}" type="presOf" srcId="{A71BC531-F598-48E5-95FD-06D3F0DE01B9}" destId="{049ACF42-6FB0-4980-BDD8-3ED06E12FAD1}" srcOrd="0" destOrd="0" presId="urn:microsoft.com/office/officeart/2005/8/layout/hierarchy3"/>
    <dgm:cxn modelId="{EBF83C39-36F7-4A30-838C-1FA2FBD5F7E0}" type="presOf" srcId="{8D3136B7-BE25-477E-B93F-D5544F11A3A8}" destId="{5DD88799-F2E4-4A10-BD5A-B5428287451A}" srcOrd="0" destOrd="0" presId="urn:microsoft.com/office/officeart/2005/8/layout/hierarchy3"/>
    <dgm:cxn modelId="{09BCBE89-501E-4332-A490-5B3F901C0633}" srcId="{CA30227C-0317-4E7D-94EB-56961D006E54}" destId="{E291961B-797C-466F-A80D-E0D4723AA18C}" srcOrd="0" destOrd="0" parTransId="{5DAE16CB-35E4-471A-B50B-898BC4C13BB8}" sibTransId="{1FC626D1-1DAD-4FA6-BEFC-3BFE5879F6A6}"/>
    <dgm:cxn modelId="{0DE98E9B-E5C2-4810-A3A7-C7682B850C72}" type="presOf" srcId="{9F04CA41-C3F7-4978-B2BE-7B5FC6ECB804}" destId="{A605CACF-B89F-47EF-9853-3CB7F9DA61D1}" srcOrd="0" destOrd="0" presId="urn:microsoft.com/office/officeart/2005/8/layout/hierarchy3"/>
    <dgm:cxn modelId="{8246C186-012C-4241-BEE4-8C81A0E8AC57}" srcId="{1D8B9785-D000-4C2E-A182-1CDD8BC3F03D}" destId="{9A1232C4-32DF-4B83-8491-81765CC840CB}" srcOrd="0" destOrd="0" parTransId="{10F92B9F-C8AC-4588-B628-100C90891DD0}" sibTransId="{C299C400-81EA-46EB-BA26-EE9137FF1F96}"/>
    <dgm:cxn modelId="{4DB15896-E4FC-4E20-9C3C-DE316B017E8D}" type="presOf" srcId="{E291961B-797C-466F-A80D-E0D4723AA18C}" destId="{FC6BF970-E932-42F8-BFE4-05DC443AC6C4}" srcOrd="0" destOrd="0" presId="urn:microsoft.com/office/officeart/2005/8/layout/hierarchy3"/>
    <dgm:cxn modelId="{96539A36-AE1B-43F4-BFC5-FA61F5559022}" type="presParOf" srcId="{C667FF0D-E471-4685-A68B-AF7FB60C32E0}" destId="{21B41927-DEEF-4A9B-B5DA-D4B76D9C5A53}" srcOrd="0" destOrd="0" presId="urn:microsoft.com/office/officeart/2005/8/layout/hierarchy3"/>
    <dgm:cxn modelId="{490FC5FC-BA22-43AC-9744-745D898CF381}" type="presParOf" srcId="{21B41927-DEEF-4A9B-B5DA-D4B76D9C5A53}" destId="{8AC7BE2D-BE83-4B87-B954-7A1D19B7039A}" srcOrd="0" destOrd="0" presId="urn:microsoft.com/office/officeart/2005/8/layout/hierarchy3"/>
    <dgm:cxn modelId="{241FAA8E-6AED-4E6C-A18D-003C14E309D2}" type="presParOf" srcId="{8AC7BE2D-BE83-4B87-B954-7A1D19B7039A}" destId="{FC6BF970-E932-42F8-BFE4-05DC443AC6C4}" srcOrd="0" destOrd="0" presId="urn:microsoft.com/office/officeart/2005/8/layout/hierarchy3"/>
    <dgm:cxn modelId="{D8E26DD8-740D-4241-98BF-73420A1F6D0E}" type="presParOf" srcId="{8AC7BE2D-BE83-4B87-B954-7A1D19B7039A}" destId="{3A6237E6-6545-4D62-A78E-DE48E6157B07}" srcOrd="1" destOrd="0" presId="urn:microsoft.com/office/officeart/2005/8/layout/hierarchy3"/>
    <dgm:cxn modelId="{04D67CA4-8291-4F90-B5AF-B3B821A530F6}" type="presParOf" srcId="{21B41927-DEEF-4A9B-B5DA-D4B76D9C5A53}" destId="{83889317-CBE0-45A5-AF14-34F20FC81E8F}" srcOrd="1" destOrd="0" presId="urn:microsoft.com/office/officeart/2005/8/layout/hierarchy3"/>
    <dgm:cxn modelId="{3A72AC3A-8A0E-4FCB-8661-DA4B82AE78CF}" type="presParOf" srcId="{83889317-CBE0-45A5-AF14-34F20FC81E8F}" destId="{049ACF42-6FB0-4980-BDD8-3ED06E12FAD1}" srcOrd="0" destOrd="0" presId="urn:microsoft.com/office/officeart/2005/8/layout/hierarchy3"/>
    <dgm:cxn modelId="{84F76E08-19BE-4850-81A0-A8B175E7AE53}" type="presParOf" srcId="{83889317-CBE0-45A5-AF14-34F20FC81E8F}" destId="{AB43934F-58A9-45E7-9AEF-30D3F3BF3E46}" srcOrd="1" destOrd="0" presId="urn:microsoft.com/office/officeart/2005/8/layout/hierarchy3"/>
    <dgm:cxn modelId="{47098CE9-57F7-4AFF-ADC1-804692C4D7A8}" type="presParOf" srcId="{83889317-CBE0-45A5-AF14-34F20FC81E8F}" destId="{9784DFB9-5C77-4D0A-87DA-20E5F3623EEC}" srcOrd="2" destOrd="0" presId="urn:microsoft.com/office/officeart/2005/8/layout/hierarchy3"/>
    <dgm:cxn modelId="{689FD6BD-CC5D-4296-8D74-BE5269D1C097}" type="presParOf" srcId="{83889317-CBE0-45A5-AF14-34F20FC81E8F}" destId="{A605CACF-B89F-47EF-9853-3CB7F9DA61D1}" srcOrd="3" destOrd="0" presId="urn:microsoft.com/office/officeart/2005/8/layout/hierarchy3"/>
    <dgm:cxn modelId="{4B685335-15AA-4248-B70E-7A889E714661}" type="presParOf" srcId="{C667FF0D-E471-4685-A68B-AF7FB60C32E0}" destId="{E915A8C2-D7C5-477F-B65E-572283BF92CA}" srcOrd="1" destOrd="0" presId="urn:microsoft.com/office/officeart/2005/8/layout/hierarchy3"/>
    <dgm:cxn modelId="{F8DD9D0B-4F01-4D98-BC92-2BA87CB86130}" type="presParOf" srcId="{E915A8C2-D7C5-477F-B65E-572283BF92CA}" destId="{FD9C53CA-5902-477A-9DED-FDEDF6BFF5D9}" srcOrd="0" destOrd="0" presId="urn:microsoft.com/office/officeart/2005/8/layout/hierarchy3"/>
    <dgm:cxn modelId="{2A983A58-A157-45CD-9692-8C6959A84FAE}" type="presParOf" srcId="{FD9C53CA-5902-477A-9DED-FDEDF6BFF5D9}" destId="{6FAA62F7-0E35-4C80-880D-F3B2C5867CF6}" srcOrd="0" destOrd="0" presId="urn:microsoft.com/office/officeart/2005/8/layout/hierarchy3"/>
    <dgm:cxn modelId="{D18C07E2-2235-4990-AB1D-FCC2CA192607}" type="presParOf" srcId="{FD9C53CA-5902-477A-9DED-FDEDF6BFF5D9}" destId="{406F5BA6-265A-4B82-8B69-9B06D0124539}" srcOrd="1" destOrd="0" presId="urn:microsoft.com/office/officeart/2005/8/layout/hierarchy3"/>
    <dgm:cxn modelId="{0DF12C76-82DA-4AB3-8BE8-D2D7EDDBE983}" type="presParOf" srcId="{E915A8C2-D7C5-477F-B65E-572283BF92CA}" destId="{4D6D5257-1D23-432D-8E2B-4A08EBA05894}" srcOrd="1" destOrd="0" presId="urn:microsoft.com/office/officeart/2005/8/layout/hierarchy3"/>
    <dgm:cxn modelId="{96D8E631-986A-4144-971B-4B38FBDD7B32}" type="presParOf" srcId="{4D6D5257-1D23-432D-8E2B-4A08EBA05894}" destId="{F6CAFA62-3D2D-4D37-8A4D-9247C71F78BE}" srcOrd="0" destOrd="0" presId="urn:microsoft.com/office/officeart/2005/8/layout/hierarchy3"/>
    <dgm:cxn modelId="{3708F877-603E-426A-BE4A-EAF1EFC011E1}" type="presParOf" srcId="{4D6D5257-1D23-432D-8E2B-4A08EBA05894}" destId="{BE9A974C-D273-40B6-94C7-CC911D354A38}" srcOrd="1" destOrd="0" presId="urn:microsoft.com/office/officeart/2005/8/layout/hierarchy3"/>
    <dgm:cxn modelId="{F6EBC441-3D8C-4E9B-9AEA-4E233A04025C}" type="presParOf" srcId="{4D6D5257-1D23-432D-8E2B-4A08EBA05894}" destId="{197799F0-3070-4878-AD74-F7E91E30B3DF}" srcOrd="2" destOrd="0" presId="urn:microsoft.com/office/officeart/2005/8/layout/hierarchy3"/>
    <dgm:cxn modelId="{4F8F2D7D-E814-4CD8-9505-95DD79D5BB99}" type="presParOf" srcId="{4D6D5257-1D23-432D-8E2B-4A08EBA05894}" destId="{5DD88799-F2E4-4A10-BD5A-B5428287451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6C8B5F-7A31-4BA8-A48E-D02AE4C5BE2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C03C28-5CA3-41F2-9CE1-09C4CFDCE642}">
      <dgm:prSet phldrT="[Text]"/>
      <dgm:spPr/>
      <dgm:t>
        <a:bodyPr/>
        <a:lstStyle/>
        <a:p>
          <a:r>
            <a:rPr lang="en-US" dirty="0" smtClean="0"/>
            <a:t>Tuition</a:t>
          </a:r>
          <a:endParaRPr lang="en-US" dirty="0"/>
        </a:p>
      </dgm:t>
    </dgm:pt>
    <dgm:pt modelId="{EBA8B7FD-4466-4CA3-B4D1-7238CE06B448}" type="parTrans" cxnId="{7CF11A7E-1F96-4759-99DD-A9B9A1D21242}">
      <dgm:prSet/>
      <dgm:spPr/>
      <dgm:t>
        <a:bodyPr/>
        <a:lstStyle/>
        <a:p>
          <a:endParaRPr lang="en-US"/>
        </a:p>
      </dgm:t>
    </dgm:pt>
    <dgm:pt modelId="{CF7232FF-DF29-4B0B-8387-57F6B5743E27}" type="sibTrans" cxnId="{7CF11A7E-1F96-4759-99DD-A9B9A1D21242}">
      <dgm:prSet/>
      <dgm:spPr/>
      <dgm:t>
        <a:bodyPr/>
        <a:lstStyle/>
        <a:p>
          <a:endParaRPr lang="en-US"/>
        </a:p>
      </dgm:t>
    </dgm:pt>
    <dgm:pt modelId="{F7649F7D-D7F0-4E4A-92A9-D06815161571}">
      <dgm:prSet phldrT="[Text]"/>
      <dgm:spPr/>
      <dgm:t>
        <a:bodyPr/>
        <a:lstStyle/>
        <a:p>
          <a:r>
            <a:rPr lang="en-US" dirty="0" smtClean="0"/>
            <a:t>$135 per course</a:t>
          </a:r>
          <a:endParaRPr lang="en-US" dirty="0"/>
        </a:p>
      </dgm:t>
    </dgm:pt>
    <dgm:pt modelId="{F789CF60-B3C4-458B-B909-1A9A6656DAE8}" type="parTrans" cxnId="{306AFFAC-A179-4687-8CF5-D28F2BA3BF1D}">
      <dgm:prSet/>
      <dgm:spPr/>
      <dgm:t>
        <a:bodyPr/>
        <a:lstStyle/>
        <a:p>
          <a:endParaRPr lang="en-US"/>
        </a:p>
      </dgm:t>
    </dgm:pt>
    <dgm:pt modelId="{3FD2AC36-4883-4F4E-8441-D9D796A0FEF6}" type="sibTrans" cxnId="{306AFFAC-A179-4687-8CF5-D28F2BA3BF1D}">
      <dgm:prSet/>
      <dgm:spPr/>
      <dgm:t>
        <a:bodyPr/>
        <a:lstStyle/>
        <a:p>
          <a:endParaRPr lang="en-US"/>
        </a:p>
      </dgm:t>
    </dgm:pt>
    <dgm:pt modelId="{85918CF2-F6E5-4CAF-BC5F-FA068943B623}">
      <dgm:prSet phldrT="[Text]"/>
      <dgm:spPr/>
      <dgm:t>
        <a:bodyPr/>
        <a:lstStyle/>
        <a:p>
          <a:r>
            <a:rPr lang="en-US" dirty="0" smtClean="0"/>
            <a:t>$60 per PE course</a:t>
          </a:r>
          <a:endParaRPr lang="en-US" dirty="0"/>
        </a:p>
      </dgm:t>
    </dgm:pt>
    <dgm:pt modelId="{95A478AD-C580-4CBA-B8FA-8A3EA92B377D}" type="parTrans" cxnId="{29AE7C93-C788-4E19-A533-34D6DCFEB60D}">
      <dgm:prSet/>
      <dgm:spPr/>
      <dgm:t>
        <a:bodyPr/>
        <a:lstStyle/>
        <a:p>
          <a:endParaRPr lang="en-US"/>
        </a:p>
      </dgm:t>
    </dgm:pt>
    <dgm:pt modelId="{7E8BF189-83F7-4C7F-AC03-7D7811AA75F3}" type="sibTrans" cxnId="{29AE7C93-C788-4E19-A533-34D6DCFEB60D}">
      <dgm:prSet/>
      <dgm:spPr/>
      <dgm:t>
        <a:bodyPr/>
        <a:lstStyle/>
        <a:p>
          <a:endParaRPr lang="en-US"/>
        </a:p>
      </dgm:t>
    </dgm:pt>
    <dgm:pt modelId="{B0F28A18-BD4D-4057-94B8-F3B2B6CC940C}">
      <dgm:prSet phldrT="[Text]"/>
      <dgm:spPr/>
      <dgm:t>
        <a:bodyPr/>
        <a:lstStyle/>
        <a:p>
          <a:r>
            <a:rPr lang="en-US" dirty="0" smtClean="0"/>
            <a:t>Cost to District</a:t>
          </a:r>
          <a:endParaRPr lang="en-US" dirty="0"/>
        </a:p>
      </dgm:t>
    </dgm:pt>
    <dgm:pt modelId="{0856F229-F66F-4757-8C19-3B7722595C6F}" type="parTrans" cxnId="{DAFBA07F-09C7-4BE1-8C87-4EF959718FBB}">
      <dgm:prSet/>
      <dgm:spPr/>
      <dgm:t>
        <a:bodyPr/>
        <a:lstStyle/>
        <a:p>
          <a:endParaRPr lang="en-US"/>
        </a:p>
      </dgm:t>
    </dgm:pt>
    <dgm:pt modelId="{1664B513-F419-4109-82BB-FD08560D336A}" type="sibTrans" cxnId="{DAFBA07F-09C7-4BE1-8C87-4EF959718FBB}">
      <dgm:prSet/>
      <dgm:spPr/>
      <dgm:t>
        <a:bodyPr/>
        <a:lstStyle/>
        <a:p>
          <a:endParaRPr lang="en-US"/>
        </a:p>
      </dgm:t>
    </dgm:pt>
    <dgm:pt modelId="{6C20F432-6A8B-4A24-9BED-6D6E8111E44A}">
      <dgm:prSet phldrT="[Text]"/>
      <dgm:spPr/>
      <dgm:t>
        <a:bodyPr/>
        <a:lstStyle/>
        <a:p>
          <a:r>
            <a:rPr lang="en-US" dirty="0" smtClean="0"/>
            <a:t>$125 HQT stipend</a:t>
          </a:r>
          <a:endParaRPr lang="en-US" dirty="0"/>
        </a:p>
      </dgm:t>
    </dgm:pt>
    <dgm:pt modelId="{B14E7629-AB7B-444E-8D90-8DBF985BBAB7}" type="parTrans" cxnId="{D375A595-1262-4967-84C1-0FADE8D2109F}">
      <dgm:prSet/>
      <dgm:spPr/>
      <dgm:t>
        <a:bodyPr/>
        <a:lstStyle/>
        <a:p>
          <a:endParaRPr lang="en-US"/>
        </a:p>
      </dgm:t>
    </dgm:pt>
    <dgm:pt modelId="{6899754E-8FF8-4987-96D3-E45F246742B9}" type="sibTrans" cxnId="{D375A595-1262-4967-84C1-0FADE8D2109F}">
      <dgm:prSet/>
      <dgm:spPr/>
      <dgm:t>
        <a:bodyPr/>
        <a:lstStyle/>
        <a:p>
          <a:endParaRPr lang="en-US"/>
        </a:p>
      </dgm:t>
    </dgm:pt>
    <dgm:pt modelId="{AF2AEC04-F70C-4A27-9B6F-E7D5C4FC0860}">
      <dgm:prSet phldrT="[Text]"/>
      <dgm:spPr/>
      <dgm:t>
        <a:bodyPr/>
        <a:lstStyle/>
        <a:p>
          <a:r>
            <a:rPr lang="en-US" dirty="0" smtClean="0"/>
            <a:t>Facilitator stipend</a:t>
          </a:r>
          <a:endParaRPr lang="en-US" dirty="0"/>
        </a:p>
      </dgm:t>
    </dgm:pt>
    <dgm:pt modelId="{E1EEFFB2-717F-4683-9253-E35A43534FCC}" type="parTrans" cxnId="{A6A59053-C072-418E-A9C8-9366627466AC}">
      <dgm:prSet/>
      <dgm:spPr/>
      <dgm:t>
        <a:bodyPr/>
        <a:lstStyle/>
        <a:p>
          <a:endParaRPr lang="en-US"/>
        </a:p>
      </dgm:t>
    </dgm:pt>
    <dgm:pt modelId="{3AFA0F31-265B-4C98-9DE9-17DF540CC520}" type="sibTrans" cxnId="{A6A59053-C072-418E-A9C8-9366627466AC}">
      <dgm:prSet/>
      <dgm:spPr/>
      <dgm:t>
        <a:bodyPr/>
        <a:lstStyle/>
        <a:p>
          <a:endParaRPr lang="en-US"/>
        </a:p>
      </dgm:t>
    </dgm:pt>
    <dgm:pt modelId="{B590B179-8124-4BDA-89CB-8FDA071A3BFE}">
      <dgm:prSet phldrT="[Text]"/>
      <dgm:spPr/>
      <dgm:t>
        <a:bodyPr/>
        <a:lstStyle/>
        <a:p>
          <a:r>
            <a:rPr lang="en-US" dirty="0" smtClean="0"/>
            <a:t>$150 per Advanced Academics course</a:t>
          </a:r>
          <a:endParaRPr lang="en-US" dirty="0"/>
        </a:p>
      </dgm:t>
    </dgm:pt>
    <dgm:pt modelId="{F6ABA8C8-6E74-412F-999D-9487B857B670}" type="parTrans" cxnId="{882AFC4F-A271-4E73-9E4D-7B640AF31F44}">
      <dgm:prSet/>
      <dgm:spPr/>
      <dgm:t>
        <a:bodyPr/>
        <a:lstStyle/>
        <a:p>
          <a:endParaRPr lang="en-US"/>
        </a:p>
      </dgm:t>
    </dgm:pt>
    <dgm:pt modelId="{EB2A8311-D0F0-438C-B754-04E0ADF23326}" type="sibTrans" cxnId="{882AFC4F-A271-4E73-9E4D-7B640AF31F44}">
      <dgm:prSet/>
      <dgm:spPr/>
      <dgm:t>
        <a:bodyPr/>
        <a:lstStyle/>
        <a:p>
          <a:endParaRPr lang="en-US"/>
        </a:p>
      </dgm:t>
    </dgm:pt>
    <dgm:pt modelId="{D8F931F6-737E-4996-AF91-ADB397652536}" type="pres">
      <dgm:prSet presAssocID="{AB6C8B5F-7A31-4BA8-A48E-D02AE4C5BE2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C10D390-51CA-4DA1-BC0F-CBE476908DCB}" type="pres">
      <dgm:prSet presAssocID="{72C03C28-5CA3-41F2-9CE1-09C4CFDCE642}" presName="root" presStyleCnt="0"/>
      <dgm:spPr/>
    </dgm:pt>
    <dgm:pt modelId="{6B094220-C70E-4B88-9744-6432FBCF7977}" type="pres">
      <dgm:prSet presAssocID="{72C03C28-5CA3-41F2-9CE1-09C4CFDCE642}" presName="rootComposite" presStyleCnt="0"/>
      <dgm:spPr/>
    </dgm:pt>
    <dgm:pt modelId="{6C1128E2-DD60-4232-93EB-59D70BE6C2BF}" type="pres">
      <dgm:prSet presAssocID="{72C03C28-5CA3-41F2-9CE1-09C4CFDCE642}" presName="rootText" presStyleLbl="node1" presStyleIdx="0" presStyleCnt="2"/>
      <dgm:spPr/>
      <dgm:t>
        <a:bodyPr/>
        <a:lstStyle/>
        <a:p>
          <a:endParaRPr lang="en-US"/>
        </a:p>
      </dgm:t>
    </dgm:pt>
    <dgm:pt modelId="{DC4DBBC0-A1FE-4386-9461-5BB643D568AE}" type="pres">
      <dgm:prSet presAssocID="{72C03C28-5CA3-41F2-9CE1-09C4CFDCE642}" presName="rootConnector" presStyleLbl="node1" presStyleIdx="0" presStyleCnt="2"/>
      <dgm:spPr/>
      <dgm:t>
        <a:bodyPr/>
        <a:lstStyle/>
        <a:p>
          <a:endParaRPr lang="en-US"/>
        </a:p>
      </dgm:t>
    </dgm:pt>
    <dgm:pt modelId="{D1AD4D80-5FE5-48E3-A099-628F1624687E}" type="pres">
      <dgm:prSet presAssocID="{72C03C28-5CA3-41F2-9CE1-09C4CFDCE642}" presName="childShape" presStyleCnt="0"/>
      <dgm:spPr/>
    </dgm:pt>
    <dgm:pt modelId="{5F45A854-3F70-41D7-8B7C-580AF0186F72}" type="pres">
      <dgm:prSet presAssocID="{F789CF60-B3C4-458B-B909-1A9A6656DAE8}" presName="Name13" presStyleLbl="parChTrans1D2" presStyleIdx="0" presStyleCnt="5"/>
      <dgm:spPr/>
      <dgm:t>
        <a:bodyPr/>
        <a:lstStyle/>
        <a:p>
          <a:endParaRPr lang="en-US"/>
        </a:p>
      </dgm:t>
    </dgm:pt>
    <dgm:pt modelId="{8207E463-B05F-4542-99F6-0E9BAAA82B12}" type="pres">
      <dgm:prSet presAssocID="{F7649F7D-D7F0-4E4A-92A9-D06815161571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4AD809-7A6F-46E6-8FCA-BA60EF41F56E}" type="pres">
      <dgm:prSet presAssocID="{95A478AD-C580-4CBA-B8FA-8A3EA92B377D}" presName="Name13" presStyleLbl="parChTrans1D2" presStyleIdx="1" presStyleCnt="5"/>
      <dgm:spPr/>
      <dgm:t>
        <a:bodyPr/>
        <a:lstStyle/>
        <a:p>
          <a:endParaRPr lang="en-US"/>
        </a:p>
      </dgm:t>
    </dgm:pt>
    <dgm:pt modelId="{990F49DF-6652-40E6-809D-75B58DD3DF09}" type="pres">
      <dgm:prSet presAssocID="{85918CF2-F6E5-4CAF-BC5F-FA068943B623}" presName="childTex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7CD61A-DB64-4541-9EBA-5E5D0F5AD376}" type="pres">
      <dgm:prSet presAssocID="{F6ABA8C8-6E74-412F-999D-9487B857B670}" presName="Name13" presStyleLbl="parChTrans1D2" presStyleIdx="2" presStyleCnt="5"/>
      <dgm:spPr/>
      <dgm:t>
        <a:bodyPr/>
        <a:lstStyle/>
        <a:p>
          <a:endParaRPr lang="en-US"/>
        </a:p>
      </dgm:t>
    </dgm:pt>
    <dgm:pt modelId="{7356543E-23FA-455B-98AF-6A64158000E6}" type="pres">
      <dgm:prSet presAssocID="{B590B179-8124-4BDA-89CB-8FDA071A3BFE}" presName="childText" presStyleLbl="bgAcc1" presStyleIdx="2" presStyleCnt="5" custScaleX="2773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9EDED-4CD4-4E84-9441-F4F2E5444E9F}" type="pres">
      <dgm:prSet presAssocID="{B0F28A18-BD4D-4057-94B8-F3B2B6CC940C}" presName="root" presStyleCnt="0"/>
      <dgm:spPr/>
    </dgm:pt>
    <dgm:pt modelId="{006077A2-A452-45D5-97AE-B9B16EB5E511}" type="pres">
      <dgm:prSet presAssocID="{B0F28A18-BD4D-4057-94B8-F3B2B6CC940C}" presName="rootComposite" presStyleCnt="0"/>
      <dgm:spPr/>
    </dgm:pt>
    <dgm:pt modelId="{9A2C1C5D-E90D-4231-8CFE-134EB262DF03}" type="pres">
      <dgm:prSet presAssocID="{B0F28A18-BD4D-4057-94B8-F3B2B6CC940C}" presName="rootText" presStyleLbl="node1" presStyleIdx="1" presStyleCnt="2"/>
      <dgm:spPr/>
      <dgm:t>
        <a:bodyPr/>
        <a:lstStyle/>
        <a:p>
          <a:endParaRPr lang="en-US"/>
        </a:p>
      </dgm:t>
    </dgm:pt>
    <dgm:pt modelId="{2F5005A0-6B02-4CBF-9C6F-357AD6B833B5}" type="pres">
      <dgm:prSet presAssocID="{B0F28A18-BD4D-4057-94B8-F3B2B6CC940C}" presName="rootConnector" presStyleLbl="node1" presStyleIdx="1" presStyleCnt="2"/>
      <dgm:spPr/>
      <dgm:t>
        <a:bodyPr/>
        <a:lstStyle/>
        <a:p>
          <a:endParaRPr lang="en-US"/>
        </a:p>
      </dgm:t>
    </dgm:pt>
    <dgm:pt modelId="{B066C20D-1468-4961-BA35-35922B1030B8}" type="pres">
      <dgm:prSet presAssocID="{B0F28A18-BD4D-4057-94B8-F3B2B6CC940C}" presName="childShape" presStyleCnt="0"/>
      <dgm:spPr/>
    </dgm:pt>
    <dgm:pt modelId="{B0226A01-36AE-4EE9-99BF-7926F2698540}" type="pres">
      <dgm:prSet presAssocID="{B14E7629-AB7B-444E-8D90-8DBF985BBAB7}" presName="Name13" presStyleLbl="parChTrans1D2" presStyleIdx="3" presStyleCnt="5"/>
      <dgm:spPr/>
      <dgm:t>
        <a:bodyPr/>
        <a:lstStyle/>
        <a:p>
          <a:endParaRPr lang="en-US"/>
        </a:p>
      </dgm:t>
    </dgm:pt>
    <dgm:pt modelId="{DD451C88-3A07-4B57-9DE1-F68149C7111F}" type="pres">
      <dgm:prSet presAssocID="{6C20F432-6A8B-4A24-9BED-6D6E8111E44A}" presName="childText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C0B84-C3D8-4F31-8100-2F16003307B1}" type="pres">
      <dgm:prSet presAssocID="{E1EEFFB2-717F-4683-9253-E35A43534FCC}" presName="Name13" presStyleLbl="parChTrans1D2" presStyleIdx="4" presStyleCnt="5"/>
      <dgm:spPr/>
      <dgm:t>
        <a:bodyPr/>
        <a:lstStyle/>
        <a:p>
          <a:endParaRPr lang="en-US"/>
        </a:p>
      </dgm:t>
    </dgm:pt>
    <dgm:pt modelId="{4DCBDAB5-A6E6-48D5-9526-26454567E2D2}" type="pres">
      <dgm:prSet presAssocID="{AF2AEC04-F70C-4A27-9B6F-E7D5C4FC0860}" presName="childText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668388-F2C0-4BA0-83FF-8F37ECA45CF3}" type="presOf" srcId="{B0F28A18-BD4D-4057-94B8-F3B2B6CC940C}" destId="{2F5005A0-6B02-4CBF-9C6F-357AD6B833B5}" srcOrd="1" destOrd="0" presId="urn:microsoft.com/office/officeart/2005/8/layout/hierarchy3"/>
    <dgm:cxn modelId="{631F1AE4-5B48-4BE1-9CF5-43A54BBE743D}" type="presOf" srcId="{F7649F7D-D7F0-4E4A-92A9-D06815161571}" destId="{8207E463-B05F-4542-99F6-0E9BAAA82B12}" srcOrd="0" destOrd="0" presId="urn:microsoft.com/office/officeart/2005/8/layout/hierarchy3"/>
    <dgm:cxn modelId="{29AE7C93-C788-4E19-A533-34D6DCFEB60D}" srcId="{72C03C28-5CA3-41F2-9CE1-09C4CFDCE642}" destId="{85918CF2-F6E5-4CAF-BC5F-FA068943B623}" srcOrd="1" destOrd="0" parTransId="{95A478AD-C580-4CBA-B8FA-8A3EA92B377D}" sibTransId="{7E8BF189-83F7-4C7F-AC03-7D7811AA75F3}"/>
    <dgm:cxn modelId="{0CBE5098-3EA9-4EBA-967B-B2B980695D50}" type="presOf" srcId="{95A478AD-C580-4CBA-B8FA-8A3EA92B377D}" destId="{0E4AD809-7A6F-46E6-8FCA-BA60EF41F56E}" srcOrd="0" destOrd="0" presId="urn:microsoft.com/office/officeart/2005/8/layout/hierarchy3"/>
    <dgm:cxn modelId="{DA47376D-7D67-446B-8EAB-026A7E0BBAC7}" type="presOf" srcId="{F6ABA8C8-6E74-412F-999D-9487B857B670}" destId="{B87CD61A-DB64-4541-9EBA-5E5D0F5AD376}" srcOrd="0" destOrd="0" presId="urn:microsoft.com/office/officeart/2005/8/layout/hierarchy3"/>
    <dgm:cxn modelId="{652259B1-9163-4D3D-B060-2D3709C7EC66}" type="presOf" srcId="{E1EEFFB2-717F-4683-9253-E35A43534FCC}" destId="{316C0B84-C3D8-4F31-8100-2F16003307B1}" srcOrd="0" destOrd="0" presId="urn:microsoft.com/office/officeart/2005/8/layout/hierarchy3"/>
    <dgm:cxn modelId="{A6A59053-C072-418E-A9C8-9366627466AC}" srcId="{B0F28A18-BD4D-4057-94B8-F3B2B6CC940C}" destId="{AF2AEC04-F70C-4A27-9B6F-E7D5C4FC0860}" srcOrd="1" destOrd="0" parTransId="{E1EEFFB2-717F-4683-9253-E35A43534FCC}" sibTransId="{3AFA0F31-265B-4C98-9DE9-17DF540CC520}"/>
    <dgm:cxn modelId="{6618DB6B-A563-406E-B7D7-07FAD08605A1}" type="presOf" srcId="{B590B179-8124-4BDA-89CB-8FDA071A3BFE}" destId="{7356543E-23FA-455B-98AF-6A64158000E6}" srcOrd="0" destOrd="0" presId="urn:microsoft.com/office/officeart/2005/8/layout/hierarchy3"/>
    <dgm:cxn modelId="{DAFBA07F-09C7-4BE1-8C87-4EF959718FBB}" srcId="{AB6C8B5F-7A31-4BA8-A48E-D02AE4C5BE2E}" destId="{B0F28A18-BD4D-4057-94B8-F3B2B6CC940C}" srcOrd="1" destOrd="0" parTransId="{0856F229-F66F-4757-8C19-3B7722595C6F}" sibTransId="{1664B513-F419-4109-82BB-FD08560D336A}"/>
    <dgm:cxn modelId="{968EB048-C761-492A-9535-B4B247B78009}" type="presOf" srcId="{F789CF60-B3C4-458B-B909-1A9A6656DAE8}" destId="{5F45A854-3F70-41D7-8B7C-580AF0186F72}" srcOrd="0" destOrd="0" presId="urn:microsoft.com/office/officeart/2005/8/layout/hierarchy3"/>
    <dgm:cxn modelId="{8D56C786-A84C-4FB7-B911-2DB9F3538041}" type="presOf" srcId="{72C03C28-5CA3-41F2-9CE1-09C4CFDCE642}" destId="{6C1128E2-DD60-4232-93EB-59D70BE6C2BF}" srcOrd="0" destOrd="0" presId="urn:microsoft.com/office/officeart/2005/8/layout/hierarchy3"/>
    <dgm:cxn modelId="{D375A595-1262-4967-84C1-0FADE8D2109F}" srcId="{B0F28A18-BD4D-4057-94B8-F3B2B6CC940C}" destId="{6C20F432-6A8B-4A24-9BED-6D6E8111E44A}" srcOrd="0" destOrd="0" parTransId="{B14E7629-AB7B-444E-8D90-8DBF985BBAB7}" sibTransId="{6899754E-8FF8-4987-96D3-E45F246742B9}"/>
    <dgm:cxn modelId="{7CF11A7E-1F96-4759-99DD-A9B9A1D21242}" srcId="{AB6C8B5F-7A31-4BA8-A48E-D02AE4C5BE2E}" destId="{72C03C28-5CA3-41F2-9CE1-09C4CFDCE642}" srcOrd="0" destOrd="0" parTransId="{EBA8B7FD-4466-4CA3-B4D1-7238CE06B448}" sibTransId="{CF7232FF-DF29-4B0B-8387-57F6B5743E27}"/>
    <dgm:cxn modelId="{DEED1A19-9D7E-4F3C-8FB8-15E3A13FCF22}" type="presOf" srcId="{B0F28A18-BD4D-4057-94B8-F3B2B6CC940C}" destId="{9A2C1C5D-E90D-4231-8CFE-134EB262DF03}" srcOrd="0" destOrd="0" presId="urn:microsoft.com/office/officeart/2005/8/layout/hierarchy3"/>
    <dgm:cxn modelId="{306AFFAC-A179-4687-8CF5-D28F2BA3BF1D}" srcId="{72C03C28-5CA3-41F2-9CE1-09C4CFDCE642}" destId="{F7649F7D-D7F0-4E4A-92A9-D06815161571}" srcOrd="0" destOrd="0" parTransId="{F789CF60-B3C4-458B-B909-1A9A6656DAE8}" sibTransId="{3FD2AC36-4883-4F4E-8441-D9D796A0FEF6}"/>
    <dgm:cxn modelId="{55644386-F5B1-421F-8530-2524A6605E51}" type="presOf" srcId="{AB6C8B5F-7A31-4BA8-A48E-D02AE4C5BE2E}" destId="{D8F931F6-737E-4996-AF91-ADB397652536}" srcOrd="0" destOrd="0" presId="urn:microsoft.com/office/officeart/2005/8/layout/hierarchy3"/>
    <dgm:cxn modelId="{7882E14F-833B-4A5F-9A58-7A545FECCF28}" type="presOf" srcId="{AF2AEC04-F70C-4A27-9B6F-E7D5C4FC0860}" destId="{4DCBDAB5-A6E6-48D5-9526-26454567E2D2}" srcOrd="0" destOrd="0" presId="urn:microsoft.com/office/officeart/2005/8/layout/hierarchy3"/>
    <dgm:cxn modelId="{FB8A43F6-47F6-4895-8C38-E1F34BD73601}" type="presOf" srcId="{B14E7629-AB7B-444E-8D90-8DBF985BBAB7}" destId="{B0226A01-36AE-4EE9-99BF-7926F2698540}" srcOrd="0" destOrd="0" presId="urn:microsoft.com/office/officeart/2005/8/layout/hierarchy3"/>
    <dgm:cxn modelId="{882AFC4F-A271-4E73-9E4D-7B640AF31F44}" srcId="{72C03C28-5CA3-41F2-9CE1-09C4CFDCE642}" destId="{B590B179-8124-4BDA-89CB-8FDA071A3BFE}" srcOrd="2" destOrd="0" parTransId="{F6ABA8C8-6E74-412F-999D-9487B857B670}" sibTransId="{EB2A8311-D0F0-438C-B754-04E0ADF23326}"/>
    <dgm:cxn modelId="{649DB19B-3290-4194-80C8-A648B109C571}" type="presOf" srcId="{72C03C28-5CA3-41F2-9CE1-09C4CFDCE642}" destId="{DC4DBBC0-A1FE-4386-9461-5BB643D568AE}" srcOrd="1" destOrd="0" presId="urn:microsoft.com/office/officeart/2005/8/layout/hierarchy3"/>
    <dgm:cxn modelId="{D1AF68AC-DF1C-4875-AE2D-9C9B610A158A}" type="presOf" srcId="{85918CF2-F6E5-4CAF-BC5F-FA068943B623}" destId="{990F49DF-6652-40E6-809D-75B58DD3DF09}" srcOrd="0" destOrd="0" presId="urn:microsoft.com/office/officeart/2005/8/layout/hierarchy3"/>
    <dgm:cxn modelId="{13849014-C679-480F-B8C8-F9DFADA25B2D}" type="presOf" srcId="{6C20F432-6A8B-4A24-9BED-6D6E8111E44A}" destId="{DD451C88-3A07-4B57-9DE1-F68149C7111F}" srcOrd="0" destOrd="0" presId="urn:microsoft.com/office/officeart/2005/8/layout/hierarchy3"/>
    <dgm:cxn modelId="{C6537696-A4F2-4D4F-AACE-0949424FD97C}" type="presParOf" srcId="{D8F931F6-737E-4996-AF91-ADB397652536}" destId="{FC10D390-51CA-4DA1-BC0F-CBE476908DCB}" srcOrd="0" destOrd="0" presId="urn:microsoft.com/office/officeart/2005/8/layout/hierarchy3"/>
    <dgm:cxn modelId="{B734C3C4-0D73-48C8-B15A-67E975495965}" type="presParOf" srcId="{FC10D390-51CA-4DA1-BC0F-CBE476908DCB}" destId="{6B094220-C70E-4B88-9744-6432FBCF7977}" srcOrd="0" destOrd="0" presId="urn:microsoft.com/office/officeart/2005/8/layout/hierarchy3"/>
    <dgm:cxn modelId="{F12256AB-E24B-4FB1-8DAE-756239C6E8B5}" type="presParOf" srcId="{6B094220-C70E-4B88-9744-6432FBCF7977}" destId="{6C1128E2-DD60-4232-93EB-59D70BE6C2BF}" srcOrd="0" destOrd="0" presId="urn:microsoft.com/office/officeart/2005/8/layout/hierarchy3"/>
    <dgm:cxn modelId="{D5CD9011-83C6-440B-B987-A2219CA732B8}" type="presParOf" srcId="{6B094220-C70E-4B88-9744-6432FBCF7977}" destId="{DC4DBBC0-A1FE-4386-9461-5BB643D568AE}" srcOrd="1" destOrd="0" presId="urn:microsoft.com/office/officeart/2005/8/layout/hierarchy3"/>
    <dgm:cxn modelId="{E33C5F9F-AD3B-4D4F-91E7-DC3B80706F97}" type="presParOf" srcId="{FC10D390-51CA-4DA1-BC0F-CBE476908DCB}" destId="{D1AD4D80-5FE5-48E3-A099-628F1624687E}" srcOrd="1" destOrd="0" presId="urn:microsoft.com/office/officeart/2005/8/layout/hierarchy3"/>
    <dgm:cxn modelId="{C8B527CC-4EB4-4246-A3B0-6DF891ADB2CE}" type="presParOf" srcId="{D1AD4D80-5FE5-48E3-A099-628F1624687E}" destId="{5F45A854-3F70-41D7-8B7C-580AF0186F72}" srcOrd="0" destOrd="0" presId="urn:microsoft.com/office/officeart/2005/8/layout/hierarchy3"/>
    <dgm:cxn modelId="{CD8A3EDB-8864-4CF6-9A4A-A9E3429F31F8}" type="presParOf" srcId="{D1AD4D80-5FE5-48E3-A099-628F1624687E}" destId="{8207E463-B05F-4542-99F6-0E9BAAA82B12}" srcOrd="1" destOrd="0" presId="urn:microsoft.com/office/officeart/2005/8/layout/hierarchy3"/>
    <dgm:cxn modelId="{97029DEA-A0CA-4614-B543-1A1466097F7A}" type="presParOf" srcId="{D1AD4D80-5FE5-48E3-A099-628F1624687E}" destId="{0E4AD809-7A6F-46E6-8FCA-BA60EF41F56E}" srcOrd="2" destOrd="0" presId="urn:microsoft.com/office/officeart/2005/8/layout/hierarchy3"/>
    <dgm:cxn modelId="{4B3EAB3F-C4D0-4FB8-AA27-CEB6E4741B95}" type="presParOf" srcId="{D1AD4D80-5FE5-48E3-A099-628F1624687E}" destId="{990F49DF-6652-40E6-809D-75B58DD3DF09}" srcOrd="3" destOrd="0" presId="urn:microsoft.com/office/officeart/2005/8/layout/hierarchy3"/>
    <dgm:cxn modelId="{146BE35D-82D9-480B-AC61-6EA7A29533E2}" type="presParOf" srcId="{D1AD4D80-5FE5-48E3-A099-628F1624687E}" destId="{B87CD61A-DB64-4541-9EBA-5E5D0F5AD376}" srcOrd="4" destOrd="0" presId="urn:microsoft.com/office/officeart/2005/8/layout/hierarchy3"/>
    <dgm:cxn modelId="{A502A7C8-3C9E-4149-A6F8-AE4F14AB6DCE}" type="presParOf" srcId="{D1AD4D80-5FE5-48E3-A099-628F1624687E}" destId="{7356543E-23FA-455B-98AF-6A64158000E6}" srcOrd="5" destOrd="0" presId="urn:microsoft.com/office/officeart/2005/8/layout/hierarchy3"/>
    <dgm:cxn modelId="{F7D50196-AD8E-4F80-B547-3660BED4DE98}" type="presParOf" srcId="{D8F931F6-737E-4996-AF91-ADB397652536}" destId="{C699EDED-4CD4-4E84-9441-F4F2E5444E9F}" srcOrd="1" destOrd="0" presId="urn:microsoft.com/office/officeart/2005/8/layout/hierarchy3"/>
    <dgm:cxn modelId="{8397C19E-6AC8-4CCC-BA17-9699FF5CC274}" type="presParOf" srcId="{C699EDED-4CD4-4E84-9441-F4F2E5444E9F}" destId="{006077A2-A452-45D5-97AE-B9B16EB5E511}" srcOrd="0" destOrd="0" presId="urn:microsoft.com/office/officeart/2005/8/layout/hierarchy3"/>
    <dgm:cxn modelId="{1B1D86D9-25E4-42A2-AA86-929D18D26FC0}" type="presParOf" srcId="{006077A2-A452-45D5-97AE-B9B16EB5E511}" destId="{9A2C1C5D-E90D-4231-8CFE-134EB262DF03}" srcOrd="0" destOrd="0" presId="urn:microsoft.com/office/officeart/2005/8/layout/hierarchy3"/>
    <dgm:cxn modelId="{DAABA0D9-D4AA-4858-B41C-DE3A7AC39763}" type="presParOf" srcId="{006077A2-A452-45D5-97AE-B9B16EB5E511}" destId="{2F5005A0-6B02-4CBF-9C6F-357AD6B833B5}" srcOrd="1" destOrd="0" presId="urn:microsoft.com/office/officeart/2005/8/layout/hierarchy3"/>
    <dgm:cxn modelId="{50C82F1E-8234-4C92-A63D-7A86C6B5653C}" type="presParOf" srcId="{C699EDED-4CD4-4E84-9441-F4F2E5444E9F}" destId="{B066C20D-1468-4961-BA35-35922B1030B8}" srcOrd="1" destOrd="0" presId="urn:microsoft.com/office/officeart/2005/8/layout/hierarchy3"/>
    <dgm:cxn modelId="{3DDDABA2-D550-4347-AC35-2C068794D60B}" type="presParOf" srcId="{B066C20D-1468-4961-BA35-35922B1030B8}" destId="{B0226A01-36AE-4EE9-99BF-7926F2698540}" srcOrd="0" destOrd="0" presId="urn:microsoft.com/office/officeart/2005/8/layout/hierarchy3"/>
    <dgm:cxn modelId="{C9E11753-8C98-40C9-9322-284162E11D6E}" type="presParOf" srcId="{B066C20D-1468-4961-BA35-35922B1030B8}" destId="{DD451C88-3A07-4B57-9DE1-F68149C7111F}" srcOrd="1" destOrd="0" presId="urn:microsoft.com/office/officeart/2005/8/layout/hierarchy3"/>
    <dgm:cxn modelId="{647E7950-4C8B-43D1-B6A9-DDE4E9CC40D5}" type="presParOf" srcId="{B066C20D-1468-4961-BA35-35922B1030B8}" destId="{316C0B84-C3D8-4F31-8100-2F16003307B1}" srcOrd="2" destOrd="0" presId="urn:microsoft.com/office/officeart/2005/8/layout/hierarchy3"/>
    <dgm:cxn modelId="{76B28B26-40A8-4825-A3A1-935B4B510414}" type="presParOf" srcId="{B066C20D-1468-4961-BA35-35922B1030B8}" destId="{4DCBDAB5-A6E6-48D5-9526-26454567E2D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6BF970-E932-42F8-BFE4-05DC443AC6C4}">
      <dsp:nvSpPr>
        <dsp:cNvPr id="0" name=""/>
        <dsp:cNvSpPr/>
      </dsp:nvSpPr>
      <dsp:spPr>
        <a:xfrm>
          <a:off x="1161222" y="1472"/>
          <a:ext cx="2320602" cy="11603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2008-09</a:t>
          </a:r>
          <a:endParaRPr lang="en-US" sz="4800" kern="1200" dirty="0"/>
        </a:p>
      </dsp:txBody>
      <dsp:txXfrm>
        <a:off x="1161222" y="1472"/>
        <a:ext cx="2320602" cy="1160301"/>
      </dsp:txXfrm>
    </dsp:sp>
    <dsp:sp modelId="{049ACF42-6FB0-4980-BDD8-3ED06E12FAD1}">
      <dsp:nvSpPr>
        <dsp:cNvPr id="0" name=""/>
        <dsp:cNvSpPr/>
      </dsp:nvSpPr>
      <dsp:spPr>
        <a:xfrm>
          <a:off x="1393282" y="1161774"/>
          <a:ext cx="232060" cy="870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225"/>
              </a:lnTo>
              <a:lnTo>
                <a:pt x="232060" y="87022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43934F-58A9-45E7-9AEF-30D3F3BF3E46}">
      <dsp:nvSpPr>
        <dsp:cNvPr id="0" name=""/>
        <dsp:cNvSpPr/>
      </dsp:nvSpPr>
      <dsp:spPr>
        <a:xfrm>
          <a:off x="1625342" y="1451849"/>
          <a:ext cx="1856482" cy="1160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4 students</a:t>
          </a:r>
          <a:endParaRPr lang="en-US" sz="3500" kern="1200" dirty="0"/>
        </a:p>
      </dsp:txBody>
      <dsp:txXfrm>
        <a:off x="1625342" y="1451849"/>
        <a:ext cx="1856482" cy="1160301"/>
      </dsp:txXfrm>
    </dsp:sp>
    <dsp:sp modelId="{9784DFB9-5C77-4D0A-87DA-20E5F3623EEC}">
      <dsp:nvSpPr>
        <dsp:cNvPr id="0" name=""/>
        <dsp:cNvSpPr/>
      </dsp:nvSpPr>
      <dsp:spPr>
        <a:xfrm>
          <a:off x="1393282" y="1161774"/>
          <a:ext cx="232060" cy="2320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602"/>
              </a:lnTo>
              <a:lnTo>
                <a:pt x="232060" y="23206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05CACF-B89F-47EF-9853-3CB7F9DA61D1}">
      <dsp:nvSpPr>
        <dsp:cNvPr id="0" name=""/>
        <dsp:cNvSpPr/>
      </dsp:nvSpPr>
      <dsp:spPr>
        <a:xfrm>
          <a:off x="1625342" y="2902225"/>
          <a:ext cx="1856482" cy="1160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7 courses</a:t>
          </a:r>
          <a:endParaRPr lang="en-US" sz="3500" kern="1200" dirty="0"/>
        </a:p>
      </dsp:txBody>
      <dsp:txXfrm>
        <a:off x="1625342" y="2902225"/>
        <a:ext cx="1856482" cy="1160301"/>
      </dsp:txXfrm>
    </dsp:sp>
    <dsp:sp modelId="{6FAA62F7-0E35-4C80-880D-F3B2C5867CF6}">
      <dsp:nvSpPr>
        <dsp:cNvPr id="0" name=""/>
        <dsp:cNvSpPr/>
      </dsp:nvSpPr>
      <dsp:spPr>
        <a:xfrm>
          <a:off x="4061975" y="1472"/>
          <a:ext cx="2320602" cy="11603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2009-10</a:t>
          </a:r>
          <a:endParaRPr lang="en-US" sz="4800" kern="1200" dirty="0"/>
        </a:p>
      </dsp:txBody>
      <dsp:txXfrm>
        <a:off x="4061975" y="1472"/>
        <a:ext cx="2320602" cy="1160301"/>
      </dsp:txXfrm>
    </dsp:sp>
    <dsp:sp modelId="{F6CAFA62-3D2D-4D37-8A4D-9247C71F78BE}">
      <dsp:nvSpPr>
        <dsp:cNvPr id="0" name=""/>
        <dsp:cNvSpPr/>
      </dsp:nvSpPr>
      <dsp:spPr>
        <a:xfrm>
          <a:off x="4294035" y="1161774"/>
          <a:ext cx="232060" cy="870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225"/>
              </a:lnTo>
              <a:lnTo>
                <a:pt x="232060" y="87022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9A974C-D273-40B6-94C7-CC911D354A38}">
      <dsp:nvSpPr>
        <dsp:cNvPr id="0" name=""/>
        <dsp:cNvSpPr/>
      </dsp:nvSpPr>
      <dsp:spPr>
        <a:xfrm>
          <a:off x="4526095" y="1451849"/>
          <a:ext cx="1856482" cy="1160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22 students</a:t>
          </a:r>
          <a:endParaRPr lang="en-US" sz="3500" kern="1200" dirty="0"/>
        </a:p>
      </dsp:txBody>
      <dsp:txXfrm>
        <a:off x="4526095" y="1451849"/>
        <a:ext cx="1856482" cy="1160301"/>
      </dsp:txXfrm>
    </dsp:sp>
    <dsp:sp modelId="{197799F0-3070-4878-AD74-F7E91E30B3DF}">
      <dsp:nvSpPr>
        <dsp:cNvPr id="0" name=""/>
        <dsp:cNvSpPr/>
      </dsp:nvSpPr>
      <dsp:spPr>
        <a:xfrm>
          <a:off x="4294035" y="1161774"/>
          <a:ext cx="232060" cy="2320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602"/>
              </a:lnTo>
              <a:lnTo>
                <a:pt x="232060" y="232060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D88799-F2E4-4A10-BD5A-B5428287451A}">
      <dsp:nvSpPr>
        <dsp:cNvPr id="0" name=""/>
        <dsp:cNvSpPr/>
      </dsp:nvSpPr>
      <dsp:spPr>
        <a:xfrm>
          <a:off x="4526095" y="2902225"/>
          <a:ext cx="1856482" cy="1160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28 courses</a:t>
          </a:r>
          <a:endParaRPr lang="en-US" sz="3500" kern="1200" dirty="0"/>
        </a:p>
      </dsp:txBody>
      <dsp:txXfrm>
        <a:off x="4526095" y="2902225"/>
        <a:ext cx="1856482" cy="11603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1128E2-DD60-4232-93EB-59D70BE6C2BF}">
      <dsp:nvSpPr>
        <dsp:cNvPr id="0" name=""/>
        <dsp:cNvSpPr/>
      </dsp:nvSpPr>
      <dsp:spPr>
        <a:xfrm>
          <a:off x="1288184" y="1906"/>
          <a:ext cx="2148036" cy="10740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Tuition</a:t>
          </a:r>
          <a:endParaRPr lang="en-US" sz="3300" kern="1200" dirty="0"/>
        </a:p>
      </dsp:txBody>
      <dsp:txXfrm>
        <a:off x="1288184" y="1906"/>
        <a:ext cx="2148036" cy="1074018"/>
      </dsp:txXfrm>
    </dsp:sp>
    <dsp:sp modelId="{5F45A854-3F70-41D7-8B7C-580AF0186F72}">
      <dsp:nvSpPr>
        <dsp:cNvPr id="0" name=""/>
        <dsp:cNvSpPr/>
      </dsp:nvSpPr>
      <dsp:spPr>
        <a:xfrm>
          <a:off x="1502988" y="1075925"/>
          <a:ext cx="214803" cy="805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513"/>
              </a:lnTo>
              <a:lnTo>
                <a:pt x="214803" y="80551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7E463-B05F-4542-99F6-0E9BAAA82B12}">
      <dsp:nvSpPr>
        <dsp:cNvPr id="0" name=""/>
        <dsp:cNvSpPr/>
      </dsp:nvSpPr>
      <dsp:spPr>
        <a:xfrm>
          <a:off x="1717791" y="1344429"/>
          <a:ext cx="1718429" cy="107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$135 per course</a:t>
          </a:r>
          <a:endParaRPr lang="en-US" sz="3000" kern="1200" dirty="0"/>
        </a:p>
      </dsp:txBody>
      <dsp:txXfrm>
        <a:off x="1717791" y="1344429"/>
        <a:ext cx="1718429" cy="1074018"/>
      </dsp:txXfrm>
    </dsp:sp>
    <dsp:sp modelId="{0E4AD809-7A6F-46E6-8FCA-BA60EF41F56E}">
      <dsp:nvSpPr>
        <dsp:cNvPr id="0" name=""/>
        <dsp:cNvSpPr/>
      </dsp:nvSpPr>
      <dsp:spPr>
        <a:xfrm>
          <a:off x="1502988" y="1075925"/>
          <a:ext cx="214803" cy="21480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8036"/>
              </a:lnTo>
              <a:lnTo>
                <a:pt x="214803" y="214803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0F49DF-6652-40E6-809D-75B58DD3DF09}">
      <dsp:nvSpPr>
        <dsp:cNvPr id="0" name=""/>
        <dsp:cNvSpPr/>
      </dsp:nvSpPr>
      <dsp:spPr>
        <a:xfrm>
          <a:off x="1717791" y="2686952"/>
          <a:ext cx="1718429" cy="107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$60 per PE course</a:t>
          </a:r>
          <a:endParaRPr lang="en-US" sz="3000" kern="1200" dirty="0"/>
        </a:p>
      </dsp:txBody>
      <dsp:txXfrm>
        <a:off x="1717791" y="2686952"/>
        <a:ext cx="1718429" cy="1074018"/>
      </dsp:txXfrm>
    </dsp:sp>
    <dsp:sp modelId="{B87CD61A-DB64-4541-9EBA-5E5D0F5AD376}">
      <dsp:nvSpPr>
        <dsp:cNvPr id="0" name=""/>
        <dsp:cNvSpPr/>
      </dsp:nvSpPr>
      <dsp:spPr>
        <a:xfrm>
          <a:off x="1502988" y="1075925"/>
          <a:ext cx="214803" cy="3490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559"/>
              </a:lnTo>
              <a:lnTo>
                <a:pt x="214803" y="349055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56543E-23FA-455B-98AF-6A64158000E6}">
      <dsp:nvSpPr>
        <dsp:cNvPr id="0" name=""/>
        <dsp:cNvSpPr/>
      </dsp:nvSpPr>
      <dsp:spPr>
        <a:xfrm>
          <a:off x="1717791" y="4029474"/>
          <a:ext cx="4766423" cy="107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$150 per Advanced Academics course</a:t>
          </a:r>
          <a:endParaRPr lang="en-US" sz="3000" kern="1200" dirty="0"/>
        </a:p>
      </dsp:txBody>
      <dsp:txXfrm>
        <a:off x="1717791" y="4029474"/>
        <a:ext cx="4766423" cy="1074018"/>
      </dsp:txXfrm>
    </dsp:sp>
    <dsp:sp modelId="{9A2C1C5D-E90D-4231-8CFE-134EB262DF03}">
      <dsp:nvSpPr>
        <dsp:cNvPr id="0" name=""/>
        <dsp:cNvSpPr/>
      </dsp:nvSpPr>
      <dsp:spPr>
        <a:xfrm>
          <a:off x="3973229" y="1906"/>
          <a:ext cx="2148036" cy="10740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Cost to District</a:t>
          </a:r>
          <a:endParaRPr lang="en-US" sz="3300" kern="1200" dirty="0"/>
        </a:p>
      </dsp:txBody>
      <dsp:txXfrm>
        <a:off x="3973229" y="1906"/>
        <a:ext cx="2148036" cy="1074018"/>
      </dsp:txXfrm>
    </dsp:sp>
    <dsp:sp modelId="{B0226A01-36AE-4EE9-99BF-7926F2698540}">
      <dsp:nvSpPr>
        <dsp:cNvPr id="0" name=""/>
        <dsp:cNvSpPr/>
      </dsp:nvSpPr>
      <dsp:spPr>
        <a:xfrm>
          <a:off x="4188033" y="1075925"/>
          <a:ext cx="214803" cy="805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513"/>
              </a:lnTo>
              <a:lnTo>
                <a:pt x="214803" y="80551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51C88-3A07-4B57-9DE1-F68149C7111F}">
      <dsp:nvSpPr>
        <dsp:cNvPr id="0" name=""/>
        <dsp:cNvSpPr/>
      </dsp:nvSpPr>
      <dsp:spPr>
        <a:xfrm>
          <a:off x="4402837" y="1344429"/>
          <a:ext cx="1718429" cy="107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$125 HQT stipend</a:t>
          </a:r>
          <a:endParaRPr lang="en-US" sz="3000" kern="1200" dirty="0"/>
        </a:p>
      </dsp:txBody>
      <dsp:txXfrm>
        <a:off x="4402837" y="1344429"/>
        <a:ext cx="1718429" cy="1074018"/>
      </dsp:txXfrm>
    </dsp:sp>
    <dsp:sp modelId="{316C0B84-C3D8-4F31-8100-2F16003307B1}">
      <dsp:nvSpPr>
        <dsp:cNvPr id="0" name=""/>
        <dsp:cNvSpPr/>
      </dsp:nvSpPr>
      <dsp:spPr>
        <a:xfrm>
          <a:off x="4188033" y="1075925"/>
          <a:ext cx="214803" cy="21480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8036"/>
              </a:lnTo>
              <a:lnTo>
                <a:pt x="214803" y="214803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CBDAB5-A6E6-48D5-9526-26454567E2D2}">
      <dsp:nvSpPr>
        <dsp:cNvPr id="0" name=""/>
        <dsp:cNvSpPr/>
      </dsp:nvSpPr>
      <dsp:spPr>
        <a:xfrm>
          <a:off x="4402837" y="2686952"/>
          <a:ext cx="1718429" cy="107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Facilitator stipend</a:t>
          </a:r>
          <a:endParaRPr lang="en-US" sz="3000" kern="1200" dirty="0"/>
        </a:p>
      </dsp:txBody>
      <dsp:txXfrm>
        <a:off x="4402837" y="2686952"/>
        <a:ext cx="1718429" cy="10740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3770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2967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BA98B1-FF00-49C1-B99C-6B0F94DD94AB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From “Conduct Disorders: The Latest Assessment and Treatment Strategies” b J. Mark Eddy, Ph.D. (Kansas City: Compact Clinicals)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28650" y="76200"/>
            <a:ext cx="7258050" cy="7741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66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7000" y="4038600"/>
            <a:ext cx="3017951" cy="32191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4724400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5029201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E48F3-FF8B-4012-9B37-A03CC2BBE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4DB85-3613-4D6E-A046-CC5AE773B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defRPr sz="2000"/>
            </a:lvl2pPr>
            <a:lvl3pPr marL="1087438" indent="-173038">
              <a:lnSpc>
                <a:spcPts val="2600"/>
              </a:lnSpc>
              <a:defRPr sz="18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defRPr sz="2400"/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2000"/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2000"/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800"/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defRPr sz="2400"/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2000"/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2000"/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800"/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tx1">
                  <a:lumMod val="95000"/>
                  <a:lumOff val="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tx1">
                  <a:lumMod val="95000"/>
                  <a:lumOff val="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tx1">
                  <a:lumMod val="95000"/>
                  <a:lumOff val="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tx1">
                  <a:lumMod val="95000"/>
                  <a:lumOff val="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tx1">
                  <a:lumMod val="95000"/>
                  <a:lumOff val="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6388" y="1752601"/>
            <a:ext cx="4041775" cy="4068763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 sz="2000"/>
            </a:lvl1pPr>
            <a:lvl2pPr>
              <a:buClr>
                <a:schemeClr val="tx1">
                  <a:lumMod val="95000"/>
                  <a:lumOff val="5000"/>
                </a:schemeClr>
              </a:buClr>
              <a:defRPr sz="2000"/>
            </a:lvl2pPr>
            <a:lvl3pPr>
              <a:buClr>
                <a:schemeClr val="tx1">
                  <a:lumMod val="95000"/>
                  <a:lumOff val="5000"/>
                </a:schemeClr>
              </a:buClr>
              <a:defRPr sz="1800"/>
            </a:lvl3pPr>
            <a:lvl4pPr>
              <a:buClr>
                <a:schemeClr val="tx1">
                  <a:lumMod val="95000"/>
                  <a:lumOff val="5000"/>
                </a:schemeClr>
              </a:buClr>
              <a:defRPr sz="1600"/>
            </a:lvl4pPr>
            <a:lvl5pPr>
              <a:buClr>
                <a:schemeClr val="tx1">
                  <a:lumMod val="95000"/>
                  <a:lumOff val="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119561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7000" y="4038600"/>
            <a:ext cx="3017951" cy="321914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  <p:sldLayoutId id="2147483665" r:id="rId16"/>
    <p:sldLayoutId id="2147483666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3600" b="1" kern="1200" baseline="0">
          <a:solidFill>
            <a:schemeClr val="accent2">
              <a:lumMod val="75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75000"/>
          </a:schemeClr>
        </a:buClr>
        <a:buSzPct val="70000"/>
        <a:buFont typeface="Arial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75000"/>
          </a:schemeClr>
        </a:buClr>
        <a:buSzPct val="70000"/>
        <a:buFont typeface="Arial" pitchFamily="34" charset="0"/>
        <a:buChar char="•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75000"/>
          </a:schemeClr>
        </a:buClr>
        <a:buSzPct val="70000"/>
        <a:buFont typeface="Arial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990600"/>
            <a:ext cx="6172200" cy="1393825"/>
          </a:xfrm>
        </p:spPr>
        <p:txBody>
          <a:bodyPr/>
          <a:lstStyle/>
          <a:p>
            <a:pPr algn="ctr"/>
            <a:r>
              <a:rPr lang="en-US" sz="2800" dirty="0" smtClean="0"/>
              <a:t>Using Online Curriculum to Implement </a:t>
            </a:r>
            <a:br>
              <a:rPr lang="en-US" sz="2800" dirty="0" smtClean="0"/>
            </a:br>
            <a:r>
              <a:rPr lang="en-US" sz="2800" dirty="0" smtClean="0"/>
              <a:t>a Virtual Academy and In-House Alternative Education Program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1200" y="3276600"/>
            <a:ext cx="335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Tammy J. Miller</a:t>
            </a:r>
          </a:p>
          <a:p>
            <a:r>
              <a:rPr lang="en-US" sz="1900" dirty="0" smtClean="0"/>
              <a:t>Instructional Technology Coach</a:t>
            </a:r>
            <a:endParaRPr lang="en-US" sz="1900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64770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sz="1400" noProof="0" dirty="0" smtClean="0">
                <a:solidFill>
                  <a:schemeClr val="bg1"/>
                </a:solidFill>
              </a:rPr>
              <a:t>Chestnut Ridge School District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sp>
        <p:nvSpPr>
          <p:cNvPr id="8" name="Pie 7"/>
          <p:cNvSpPr/>
          <p:nvPr/>
        </p:nvSpPr>
        <p:spPr>
          <a:xfrm>
            <a:off x="2819400" y="1676400"/>
            <a:ext cx="3584448" cy="3584448"/>
          </a:xfrm>
          <a:prstGeom prst="pie">
            <a:avLst>
              <a:gd name="adj1" fmla="val 19800000"/>
              <a:gd name="adj2" fmla="val 1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227129"/>
              <a:satOff val="-6858"/>
              <a:lumOff val="16672"/>
              <a:alphaOff val="0"/>
            </a:schemeClr>
          </a:fillRef>
          <a:effectRef idx="0">
            <a:schemeClr val="accent2">
              <a:shade val="50000"/>
              <a:hueOff val="227129"/>
              <a:satOff val="-6858"/>
              <a:lumOff val="16672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Pie 4"/>
          <p:cNvSpPr/>
          <p:nvPr/>
        </p:nvSpPr>
        <p:spPr>
          <a:xfrm>
            <a:off x="5212080" y="3087624"/>
            <a:ext cx="981456" cy="704088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Plato Software</a:t>
            </a:r>
            <a:endParaRPr lang="en-US" sz="1500" kern="1200" baseline="0" dirty="0"/>
          </a:p>
        </p:txBody>
      </p:sp>
      <p:sp>
        <p:nvSpPr>
          <p:cNvPr id="10" name="Pie 9"/>
          <p:cNvSpPr/>
          <p:nvPr/>
        </p:nvSpPr>
        <p:spPr>
          <a:xfrm>
            <a:off x="2779776" y="1636776"/>
            <a:ext cx="3584448" cy="3584448"/>
          </a:xfrm>
          <a:prstGeom prst="pie">
            <a:avLst>
              <a:gd name="adj1" fmla="val 1800000"/>
              <a:gd name="adj2" fmla="val 54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454258"/>
              <a:satOff val="-13717"/>
              <a:lumOff val="33345"/>
              <a:alphaOff val="0"/>
            </a:schemeClr>
          </a:fillRef>
          <a:effectRef idx="0">
            <a:schemeClr val="accent2">
              <a:shade val="50000"/>
              <a:hueOff val="454258"/>
              <a:satOff val="-13717"/>
              <a:lumOff val="33345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Pie 4"/>
          <p:cNvSpPr/>
          <p:nvPr/>
        </p:nvSpPr>
        <p:spPr>
          <a:xfrm>
            <a:off x="4657344" y="405926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Advanced Academics</a:t>
            </a:r>
            <a:endParaRPr lang="en-US" sz="1500" kern="1200" baseline="0" dirty="0"/>
          </a:p>
        </p:txBody>
      </p:sp>
      <p:sp>
        <p:nvSpPr>
          <p:cNvPr id="12" name="Pie 11"/>
          <p:cNvSpPr/>
          <p:nvPr/>
        </p:nvSpPr>
        <p:spPr>
          <a:xfrm>
            <a:off x="2743200" y="1676400"/>
            <a:ext cx="3584448" cy="3584448"/>
          </a:xfrm>
          <a:prstGeom prst="pie">
            <a:avLst>
              <a:gd name="adj1" fmla="val 5400000"/>
              <a:gd name="adj2" fmla="val 90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681388"/>
              <a:satOff val="-20575"/>
              <a:lumOff val="50017"/>
              <a:alphaOff val="0"/>
            </a:schemeClr>
          </a:fillRef>
          <a:effectRef idx="0">
            <a:schemeClr val="accent2">
              <a:shade val="50000"/>
              <a:hueOff val="681388"/>
              <a:satOff val="-20575"/>
              <a:lumOff val="50017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Pie 4"/>
          <p:cNvSpPr/>
          <p:nvPr/>
        </p:nvSpPr>
        <p:spPr>
          <a:xfrm>
            <a:off x="3429000" y="4038600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PE Solution</a:t>
            </a:r>
            <a:endParaRPr lang="en-US" sz="1500" kern="1200" baseline="0" dirty="0"/>
          </a:p>
        </p:txBody>
      </p:sp>
      <p:sp>
        <p:nvSpPr>
          <p:cNvPr id="14" name="Pie 13"/>
          <p:cNvSpPr/>
          <p:nvPr/>
        </p:nvSpPr>
        <p:spPr>
          <a:xfrm>
            <a:off x="2743200" y="1676400"/>
            <a:ext cx="3584448" cy="3584448"/>
          </a:xfrm>
          <a:prstGeom prst="pie">
            <a:avLst>
              <a:gd name="adj1" fmla="val 16200000"/>
              <a:gd name="adj2" fmla="val 19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Pie 4"/>
          <p:cNvSpPr/>
          <p:nvPr/>
        </p:nvSpPr>
        <p:spPr>
          <a:xfrm>
            <a:off x="4657344" y="209464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baseline="0" dirty="0" smtClean="0"/>
              <a:t>20 District Courses</a:t>
            </a:r>
            <a:endParaRPr lang="en-US" sz="1600" b="1" kern="1200" baseline="0" dirty="0"/>
          </a:p>
        </p:txBody>
      </p:sp>
      <p:grpSp>
        <p:nvGrpSpPr>
          <p:cNvPr id="16" name="Group 15"/>
          <p:cNvGrpSpPr/>
          <p:nvPr/>
        </p:nvGrpSpPr>
        <p:grpSpPr>
          <a:xfrm>
            <a:off x="2779776" y="1636776"/>
            <a:ext cx="3584448" cy="3584448"/>
            <a:chOff x="487806" y="323376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17" name="Pie 16"/>
            <p:cNvSpPr/>
            <p:nvPr/>
          </p:nvSpPr>
          <p:spPr>
            <a:xfrm>
              <a:off x="487806" y="323376"/>
              <a:ext cx="3584448" cy="3584448"/>
            </a:xfrm>
            <a:prstGeom prst="pie">
              <a:avLst>
                <a:gd name="adj1" fmla="val 9000000"/>
                <a:gd name="adj2" fmla="val 126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fillRef>
            <a:effectRef idx="0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Pie 4"/>
            <p:cNvSpPr/>
            <p:nvPr/>
          </p:nvSpPr>
          <p:spPr>
            <a:xfrm>
              <a:off x="658494" y="1774224"/>
              <a:ext cx="981456" cy="70408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On-Site Coordinator</a:t>
              </a:r>
              <a:endParaRPr lang="en-US" sz="1500" kern="1200" baseline="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52400" y="1219200"/>
            <a:ext cx="3200400" cy="2362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noProof="0" dirty="0" smtClean="0">
                <a:ea typeface="+mj-ea"/>
                <a:cs typeface="+mj-cs"/>
              </a:rPr>
              <a:t>First point of contact</a:t>
            </a:r>
            <a:endParaRPr lang="en-US" dirty="0" smtClean="0"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noProof="0" dirty="0" smtClean="0">
                <a:ea typeface="+mj-ea"/>
                <a:cs typeface="+mj-cs"/>
              </a:rPr>
              <a:t>Monitors attendance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Monitors student progress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Communicates with parents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Facilitate weekly meeting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with students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endParaRPr lang="en-US" noProof="0" dirty="0" smtClean="0"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sp>
        <p:nvSpPr>
          <p:cNvPr id="4" name="Pie 3"/>
          <p:cNvSpPr/>
          <p:nvPr/>
        </p:nvSpPr>
        <p:spPr>
          <a:xfrm>
            <a:off x="2743200" y="1676400"/>
            <a:ext cx="3584448" cy="3584448"/>
          </a:xfrm>
          <a:prstGeom prst="pie">
            <a:avLst>
              <a:gd name="adj1" fmla="val 16200000"/>
              <a:gd name="adj2" fmla="val 19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Pie 4"/>
          <p:cNvSpPr/>
          <p:nvPr/>
        </p:nvSpPr>
        <p:spPr>
          <a:xfrm>
            <a:off x="4657344" y="209464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baseline="0" dirty="0" smtClean="0"/>
              <a:t>20 District Courses</a:t>
            </a:r>
            <a:endParaRPr lang="en-US" sz="1600" b="1" kern="1200" baseline="0" dirty="0"/>
          </a:p>
        </p:txBody>
      </p:sp>
      <p:sp>
        <p:nvSpPr>
          <p:cNvPr id="6" name="Pie 5"/>
          <p:cNvSpPr/>
          <p:nvPr/>
        </p:nvSpPr>
        <p:spPr>
          <a:xfrm>
            <a:off x="2743200" y="1600200"/>
            <a:ext cx="3584448" cy="3584448"/>
          </a:xfrm>
          <a:prstGeom prst="pie">
            <a:avLst>
              <a:gd name="adj1" fmla="val 19800000"/>
              <a:gd name="adj2" fmla="val 1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227129"/>
              <a:satOff val="-6858"/>
              <a:lumOff val="16672"/>
              <a:alphaOff val="0"/>
            </a:schemeClr>
          </a:fillRef>
          <a:effectRef idx="0">
            <a:schemeClr val="accent2">
              <a:shade val="50000"/>
              <a:hueOff val="227129"/>
              <a:satOff val="-6858"/>
              <a:lumOff val="16672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Pie 4"/>
          <p:cNvSpPr/>
          <p:nvPr/>
        </p:nvSpPr>
        <p:spPr>
          <a:xfrm>
            <a:off x="5212080" y="3087624"/>
            <a:ext cx="981456" cy="704088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Plato Software</a:t>
            </a:r>
            <a:endParaRPr lang="en-US" sz="1500" kern="1200" baseline="0" dirty="0"/>
          </a:p>
        </p:txBody>
      </p:sp>
      <p:sp>
        <p:nvSpPr>
          <p:cNvPr id="8" name="Pie 7"/>
          <p:cNvSpPr/>
          <p:nvPr/>
        </p:nvSpPr>
        <p:spPr>
          <a:xfrm>
            <a:off x="2743200" y="1600200"/>
            <a:ext cx="3584448" cy="3584448"/>
          </a:xfrm>
          <a:prstGeom prst="pie">
            <a:avLst>
              <a:gd name="adj1" fmla="val 1800000"/>
              <a:gd name="adj2" fmla="val 54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454258"/>
              <a:satOff val="-13717"/>
              <a:lumOff val="33345"/>
              <a:alphaOff val="0"/>
            </a:schemeClr>
          </a:fillRef>
          <a:effectRef idx="0">
            <a:schemeClr val="accent2">
              <a:shade val="50000"/>
              <a:hueOff val="454258"/>
              <a:satOff val="-13717"/>
              <a:lumOff val="33345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Pie 4"/>
          <p:cNvSpPr/>
          <p:nvPr/>
        </p:nvSpPr>
        <p:spPr>
          <a:xfrm>
            <a:off x="4657344" y="405926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Advanced Academics</a:t>
            </a:r>
            <a:endParaRPr lang="en-US" sz="1500" kern="1200" baseline="0" dirty="0"/>
          </a:p>
        </p:txBody>
      </p:sp>
      <p:sp>
        <p:nvSpPr>
          <p:cNvPr id="10" name="Pie 9"/>
          <p:cNvSpPr/>
          <p:nvPr/>
        </p:nvSpPr>
        <p:spPr>
          <a:xfrm>
            <a:off x="2819400" y="1600200"/>
            <a:ext cx="3584448" cy="3584448"/>
          </a:xfrm>
          <a:prstGeom prst="pie">
            <a:avLst>
              <a:gd name="adj1" fmla="val 5400000"/>
              <a:gd name="adj2" fmla="val 90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681388"/>
              <a:satOff val="-20575"/>
              <a:lumOff val="50017"/>
              <a:alphaOff val="0"/>
            </a:schemeClr>
          </a:fillRef>
          <a:effectRef idx="0">
            <a:schemeClr val="accent2">
              <a:shade val="50000"/>
              <a:hueOff val="681388"/>
              <a:satOff val="-20575"/>
              <a:lumOff val="50017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Pie 4"/>
          <p:cNvSpPr/>
          <p:nvPr/>
        </p:nvSpPr>
        <p:spPr>
          <a:xfrm>
            <a:off x="3429000" y="4038600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PE Solution</a:t>
            </a:r>
            <a:endParaRPr lang="en-US" sz="1500" kern="1200" baseline="0" dirty="0"/>
          </a:p>
        </p:txBody>
      </p:sp>
      <p:sp>
        <p:nvSpPr>
          <p:cNvPr id="12" name="Pie 11"/>
          <p:cNvSpPr/>
          <p:nvPr/>
        </p:nvSpPr>
        <p:spPr>
          <a:xfrm>
            <a:off x="2819400" y="1600200"/>
            <a:ext cx="3584448" cy="3584448"/>
          </a:xfrm>
          <a:prstGeom prst="pie">
            <a:avLst>
              <a:gd name="adj1" fmla="val 9000000"/>
              <a:gd name="adj2" fmla="val 126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454258"/>
              <a:satOff val="-13717"/>
              <a:lumOff val="33345"/>
              <a:alphaOff val="0"/>
            </a:schemeClr>
          </a:fillRef>
          <a:effectRef idx="0">
            <a:schemeClr val="accent2">
              <a:shade val="50000"/>
              <a:hueOff val="454258"/>
              <a:satOff val="-13717"/>
              <a:lumOff val="33345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Pie 4"/>
          <p:cNvSpPr/>
          <p:nvPr/>
        </p:nvSpPr>
        <p:spPr>
          <a:xfrm>
            <a:off x="2950464" y="3087624"/>
            <a:ext cx="981456" cy="704088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On-Site Coordinator</a:t>
            </a:r>
            <a:endParaRPr lang="en-US" sz="1500" kern="1200" baseline="0" dirty="0"/>
          </a:p>
        </p:txBody>
      </p:sp>
      <p:grpSp>
        <p:nvGrpSpPr>
          <p:cNvPr id="14" name="Group 13"/>
          <p:cNvGrpSpPr/>
          <p:nvPr/>
        </p:nvGrpSpPr>
        <p:grpSpPr>
          <a:xfrm>
            <a:off x="2819400" y="1676400"/>
            <a:ext cx="3584448" cy="3584448"/>
            <a:chOff x="530478" y="249553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15" name="Pie 14"/>
            <p:cNvSpPr/>
            <p:nvPr/>
          </p:nvSpPr>
          <p:spPr>
            <a:xfrm>
              <a:off x="530478" y="249553"/>
              <a:ext cx="3584448" cy="3584448"/>
            </a:xfrm>
            <a:prstGeom prst="pie">
              <a:avLst>
                <a:gd name="adj1" fmla="val 12600000"/>
                <a:gd name="adj2" fmla="val 162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fillRef>
            <a:effectRef idx="0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Pie 4"/>
            <p:cNvSpPr/>
            <p:nvPr/>
          </p:nvSpPr>
          <p:spPr>
            <a:xfrm>
              <a:off x="1298574" y="707424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Learning Support</a:t>
              </a:r>
              <a:endParaRPr lang="en-US" sz="1500" kern="1200" baseline="0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2400" y="1981200"/>
            <a:ext cx="3581400" cy="25908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Students are scheduled</a:t>
            </a:r>
            <a:r>
              <a:rPr lang="en-US" dirty="0" smtClean="0">
                <a:ea typeface="+mj-ea"/>
                <a:cs typeface="+mj-cs"/>
              </a:rPr>
              <a:t/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time with a LS teacher as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needed to meet the terms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of each individual IEP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Courses are adapted as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needed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Transportation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arrangements are made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as needed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2008-09</a:t>
            </a:r>
          </a:p>
          <a:p>
            <a:pPr marL="0" indent="0">
              <a:buNone/>
            </a:pPr>
            <a:r>
              <a:rPr lang="en-US" dirty="0" smtClean="0"/>
              <a:t>Of the nine students who came and went through the Virtual Academy…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838200"/>
            <a:ext cx="4038600" cy="5257800"/>
          </a:xfrm>
          <a:solidFill>
            <a:schemeClr val="bg1">
              <a:lumMod val="75000"/>
            </a:schemeClr>
          </a:solidFill>
          <a:effectLst>
            <a:outerShdw blurRad="330200" dist="50800" dir="21540000" algn="ctr" rotWithShape="0">
              <a:srgbClr val="000000">
                <a:alpha val="43137"/>
              </a:srgbClr>
            </a:outerShdw>
          </a:effectLst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3 remained in the Virtual Academy for the entire year and successfully passed all coursework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remained in the Virtual Academy for the entire year and successfully passed 4 of 6 courses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completed the school year, successfully passing all courses, blending his school day with two periods a day face-to-face and the remainder of his coursework via the Virtual Academy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was pulled back “in house”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dropped out of school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 students were subsequently placed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in the district’s Alternative Education program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Our Students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Sometimes it’s a coin toss!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2009-10</a:t>
            </a:r>
          </a:p>
          <a:p>
            <a:pPr marL="0" indent="0">
              <a:buNone/>
            </a:pPr>
            <a:r>
              <a:rPr lang="en-US" dirty="0" smtClean="0"/>
              <a:t>Of the twelve students who came and went through the Virtual Academy…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838200"/>
            <a:ext cx="4038600" cy="5257800"/>
          </a:xfrm>
          <a:solidFill>
            <a:schemeClr val="bg1">
              <a:lumMod val="75000"/>
            </a:schemeClr>
          </a:solidFill>
          <a:effectLst>
            <a:outerShdw blurRad="330200" dist="50800" dir="21540000" algn="ctr" rotWithShape="0">
              <a:srgbClr val="000000">
                <a:alpha val="43137"/>
              </a:srgbClr>
            </a:outerShdw>
          </a:effectLst>
        </p:spPr>
        <p:txBody>
          <a:bodyPr>
            <a:normAutofit lnSpcReduction="10000"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5 remained in the Virtual Academy for the entire year and successfully passed all coursework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remained in the Virtual Academy for the entire year and successfully passed 3 out of 5 courses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completed the school year, successfully passing all courses, blending her school day with two periods a day face-to-face and the remainder of his coursework via the Virtual Academy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 students dropped out of school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 students were subsequently placed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in the district’s Alternative Education program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1 student enrolled for the second semester and did not pass a single course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Our Students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3831600" cy="457200"/>
          </a:xfrm>
        </p:spPr>
        <p:txBody>
          <a:bodyPr/>
          <a:lstStyle/>
          <a:p>
            <a:r>
              <a:rPr lang="en-US" dirty="0" smtClean="0"/>
              <a:t>Sometimes it’s a coin toss!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Student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52400" y="1905000"/>
            <a:ext cx="3962400" cy="4953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/>
          </a:p>
          <a:p>
            <a:r>
              <a:rPr lang="en-US" dirty="0" smtClean="0"/>
              <a:t>Spent two years at a PA Cyber</a:t>
            </a:r>
          </a:p>
          <a:p>
            <a:r>
              <a:rPr lang="en-US" dirty="0" smtClean="0"/>
              <a:t>Cost the district $13,860</a:t>
            </a:r>
          </a:p>
          <a:p>
            <a:r>
              <a:rPr lang="en-US" dirty="0" smtClean="0"/>
              <a:t>Earned ½ credit in Wellness</a:t>
            </a:r>
          </a:p>
          <a:p>
            <a:r>
              <a:rPr lang="en-US" dirty="0" smtClean="0"/>
              <a:t>Earned 4 credits the 1</a:t>
            </a:r>
            <a:r>
              <a:rPr lang="en-US" baseline="30000" dirty="0" smtClean="0"/>
              <a:t>st</a:t>
            </a:r>
            <a:r>
              <a:rPr lang="en-US" dirty="0" smtClean="0"/>
              <a:t> year attending the Virtual Academy</a:t>
            </a:r>
          </a:p>
          <a:p>
            <a:r>
              <a:rPr lang="en-US" dirty="0" smtClean="0"/>
              <a:t>Earned 7 credits this year</a:t>
            </a:r>
          </a:p>
          <a:p>
            <a:pPr>
              <a:buNone/>
            </a:pPr>
            <a:endParaRPr lang="en-US" sz="2800" dirty="0" smtClean="0"/>
          </a:p>
          <a:p>
            <a:pPr lvl="3">
              <a:buNone/>
            </a:pP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Student b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Consider the following…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Let’s look at the bottom line.</a:t>
            </a:r>
            <a:endParaRPr lang="en-US" dirty="0"/>
          </a:p>
        </p:txBody>
      </p:sp>
      <p:sp>
        <p:nvSpPr>
          <p:cNvPr id="12" name="Oval Callout 11"/>
          <p:cNvSpPr/>
          <p:nvPr/>
        </p:nvSpPr>
        <p:spPr>
          <a:xfrm>
            <a:off x="7391400" y="76200"/>
            <a:ext cx="1676400" cy="1357086"/>
          </a:xfrm>
          <a:prstGeom prst="wedgeEllipseCallou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What’s the big 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4191000" y="1905000"/>
            <a:ext cx="3962400" cy="4953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/>
          </a:p>
          <a:p>
            <a:r>
              <a:rPr lang="en-US" dirty="0" smtClean="0"/>
              <a:t>Was failing all courses in house</a:t>
            </a:r>
          </a:p>
          <a:p>
            <a:r>
              <a:rPr lang="en-US" dirty="0" smtClean="0"/>
              <a:t>Parental request to enroll in Virtual Academy</a:t>
            </a:r>
          </a:p>
          <a:p>
            <a:r>
              <a:rPr lang="en-US" dirty="0" smtClean="0"/>
              <a:t>Failed all courses</a:t>
            </a:r>
          </a:p>
          <a:p>
            <a:pPr>
              <a:buNone/>
            </a:pPr>
            <a:endParaRPr lang="en-US" sz="2800" dirty="0" smtClean="0"/>
          </a:p>
          <a:p>
            <a:pPr lvl="3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What’s the big question?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4200" y="1981200"/>
            <a:ext cx="5772600" cy="762000"/>
          </a:xfrm>
        </p:spPr>
        <p:txBody>
          <a:bodyPr/>
          <a:lstStyle/>
          <a:p>
            <a:r>
              <a:rPr lang="en-US" dirty="0" smtClean="0"/>
              <a:t>Where is it cheaper for a student to fail?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 a pilot program in 2008-09. Target goal was six enrollments.</a:t>
            </a:r>
          </a:p>
          <a:p>
            <a:r>
              <a:rPr lang="en-US" dirty="0" smtClean="0"/>
              <a:t>Contacted via telephone all families of students who were district residents attending cyber alternatives </a:t>
            </a:r>
          </a:p>
          <a:p>
            <a:r>
              <a:rPr lang="en-US" dirty="0" smtClean="0"/>
              <a:t>Two families contacted us regarding possible online education for their children with health issues</a:t>
            </a:r>
          </a:p>
          <a:p>
            <a:r>
              <a:rPr lang="en-US" dirty="0" smtClean="0"/>
              <a:t>Recouped one student</a:t>
            </a:r>
          </a:p>
          <a:p>
            <a:r>
              <a:rPr lang="en-US" dirty="0" smtClean="0"/>
              <a:t>Kept eight other enrollments in our Virtual Academy</a:t>
            </a:r>
          </a:p>
          <a:p>
            <a:r>
              <a:rPr lang="en-US" dirty="0" smtClean="0"/>
              <a:t>In year two, designed a brochure and sent a mailer</a:t>
            </a:r>
          </a:p>
          <a:p>
            <a:r>
              <a:rPr lang="en-US" dirty="0" smtClean="0"/>
              <a:t>Followed the mailer with telephone contacts.</a:t>
            </a:r>
          </a:p>
          <a:p>
            <a:r>
              <a:rPr lang="en-US" dirty="0" smtClean="0"/>
              <a:t>Recouped three additional students and kept nine</a:t>
            </a:r>
            <a:br>
              <a:rPr lang="en-US" dirty="0" smtClean="0"/>
            </a:br>
            <a:r>
              <a:rPr lang="en-US" dirty="0" smtClean="0"/>
              <a:t>other enrollments in our Virtual Academy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Cold Calls &amp; Legwork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How Did We Start?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286000"/>
            <a:ext cx="48768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What we’ve learned….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1447800"/>
            <a:ext cx="4800600" cy="860425"/>
          </a:xfrm>
        </p:spPr>
        <p:txBody>
          <a:bodyPr/>
          <a:lstStyle/>
          <a:p>
            <a:r>
              <a:rPr lang="en-US" sz="6000" dirty="0" smtClean="0"/>
              <a:t>Questions?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4800" y="2362200"/>
            <a:ext cx="8229600" cy="1447800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tabLst/>
              <a:defRPr/>
            </a:pPr>
            <a:r>
              <a:rPr kumimoji="0" 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An Overview of </a:t>
            </a:r>
            <a:r>
              <a:rPr kumimoji="0" lang="en-US" sz="4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 </a:t>
            </a:r>
            <a:r>
              <a:rPr kumimoji="0" 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Alternative Education in the</a:t>
            </a:r>
            <a:r>
              <a:rPr kumimoji="0" lang="en-US" sz="4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 Chestnut Ridge School District</a:t>
            </a:r>
            <a:r>
              <a:rPr kumimoji="0" 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/>
            </a:r>
            <a:br>
              <a:rPr kumimoji="0" 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</a:br>
            <a:endParaRPr kumimoji="0" lang="en-US" sz="4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33400"/>
            <a:ext cx="76200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STAR Program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1066800"/>
            <a:ext cx="50292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Students Trekking a New Ridge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6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639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How it looks at Chestnut Ridge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59400" y="593400"/>
            <a:ext cx="8251200" cy="457200"/>
          </a:xfrm>
        </p:spPr>
        <p:txBody>
          <a:bodyPr/>
          <a:lstStyle/>
          <a:p>
            <a:r>
              <a:rPr lang="en-US" dirty="0" smtClean="0"/>
              <a:t>The costs are </a:t>
            </a:r>
            <a:r>
              <a:rPr lang="en-US" smtClean="0"/>
              <a:t>almost doubling during </a:t>
            </a:r>
            <a:r>
              <a:rPr lang="en-US" dirty="0" smtClean="0"/>
              <a:t>a three-year period.</a:t>
            </a:r>
            <a:endParaRPr lang="en-US" dirty="0"/>
          </a:p>
        </p:txBody>
      </p:sp>
      <p:graphicFrame>
        <p:nvGraphicFramePr>
          <p:cNvPr id="15" name="Content Placeholder 4"/>
          <p:cNvGraphicFramePr>
            <a:graphicFrameLocks/>
          </p:cNvGraphicFramePr>
          <p:nvPr/>
        </p:nvGraphicFramePr>
        <p:xfrm>
          <a:off x="609600" y="1295400"/>
          <a:ext cx="8229599" cy="49211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14395"/>
                <a:gridCol w="1530846"/>
                <a:gridCol w="1537397"/>
                <a:gridCol w="1446961"/>
              </a:tblGrid>
              <a:tr h="455209">
                <a:tc>
                  <a:txBody>
                    <a:bodyPr/>
                    <a:lstStyle/>
                    <a:p>
                      <a:r>
                        <a:rPr lang="en-US" sz="1500" baseline="0" dirty="0" smtClean="0"/>
                        <a:t>Charters / Cyber Charters</a:t>
                      </a:r>
                      <a:endParaRPr lang="en-US" sz="1500" baseline="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2007-08</a:t>
                      </a:r>
                      <a:endParaRPr lang="en-US" sz="1500" baseline="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2008-09</a:t>
                      </a:r>
                      <a:endParaRPr lang="en-US" sz="1500" baseline="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2009-10</a:t>
                      </a:r>
                      <a:endParaRPr lang="en-US" sz="1500" baseline="0" dirty="0"/>
                    </a:p>
                  </a:txBody>
                  <a:tcPr marT="137160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Agora Cyber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$10,216.30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Achievement House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$4,742.55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$0.00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Commonwealth Connection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$9,870.27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$22,596.11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$45,099.78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Central PA Digital Learning Foundation 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$29,982.15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$41,336.60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$17,549.80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Pennsylvania Cyber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$3,520.31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$20,229.21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$13,139.94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Pennsylvania</a:t>
                      </a:r>
                      <a:r>
                        <a:rPr lang="en-US" sz="1600" baseline="0" dirty="0" smtClean="0"/>
                        <a:t> Leadership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$22,948.48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$19,761.13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$20,495.24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Pennsylvania Virtual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$23,771.17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$39,585.93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$50,051.03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Ridgeview Academy / Dr. Kettering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$4,784.10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$6,237.12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$0.00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Tuscarora Blended Learning Charter</a:t>
                      </a:r>
                      <a:endParaRPr lang="en-US" sz="1600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$4,252.25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$27,884.15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$37,508.40</a:t>
                      </a:r>
                    </a:p>
                  </a:txBody>
                  <a:tcPr marL="9525" marR="9525" marT="9525" marB="0" anchor="b"/>
                </a:tc>
              </a:tr>
              <a:tr h="446599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TOTALS</a:t>
                      </a:r>
                      <a:endParaRPr lang="en-US" sz="1600" b="1" dirty="0"/>
                    </a:p>
                  </a:txBody>
                  <a:tcPr marT="13716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$103,871.28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$177,630.25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$194,060.49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04850"/>
            <a:ext cx="8610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en-US" sz="3800" dirty="0" smtClean="0"/>
              <a:t>Alternative Education Programs in Bedford Co.</a:t>
            </a:r>
            <a:endParaRPr lang="en-US" sz="38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920875"/>
            <a:ext cx="8001000" cy="4433888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dirty="0" err="1" smtClean="0"/>
              <a:t>Nulton</a:t>
            </a:r>
            <a:r>
              <a:rPr lang="en-US" sz="2800" dirty="0" smtClean="0"/>
              <a:t> Diagnostic &amp; Treatment Center</a:t>
            </a:r>
          </a:p>
          <a:p>
            <a:pPr lvl="1" eaLnBrk="1" hangingPunct="1"/>
            <a:r>
              <a:rPr lang="en-US" b="1" dirty="0" smtClean="0"/>
              <a:t>COST: $130/day</a:t>
            </a:r>
          </a:p>
          <a:p>
            <a:pPr lvl="1" eaLnBrk="1" hangingPunct="1">
              <a:buFont typeface="Wingdings 2" pitchFamily="18" charset="2"/>
              <a:buNone/>
            </a:pPr>
            <a:endParaRPr lang="en-US" sz="16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2895600"/>
            <a:ext cx="4671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Extended Family Academy, EFA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3352800"/>
            <a:ext cx="38795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COST: approx. $150/day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4038600"/>
            <a:ext cx="304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Manito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495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COST: approx. $110/day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800" dirty="0" smtClean="0"/>
              <a:t>Alternative Education Programs </a:t>
            </a:r>
            <a:br>
              <a:rPr lang="en-US" sz="3800" dirty="0" smtClean="0"/>
            </a:br>
            <a:r>
              <a:rPr lang="en-US" sz="3800" dirty="0" smtClean="0"/>
              <a:t>in Bedford County</a:t>
            </a:r>
            <a:endParaRPr lang="en-US" sz="38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 eaLnBrk="1" hangingPunct="1"/>
            <a:r>
              <a:rPr lang="en-US" sz="2100" b="1" u="sng" smtClean="0"/>
              <a:t>Nulton Diagnostic</a:t>
            </a:r>
          </a:p>
        </p:txBody>
      </p:sp>
      <p:graphicFrame>
        <p:nvGraphicFramePr>
          <p:cNvPr id="102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2819400" y="1981200"/>
          <a:ext cx="4038600" cy="4433888"/>
        </p:xfrm>
        <a:graphic>
          <a:graphicData uri="http://schemas.openxmlformats.org/presentationml/2006/ole">
            <p:oleObj spid="_x0000_s44034" r:id="rId3" imgW="4035902" imgH="4432176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800" dirty="0" smtClean="0"/>
              <a:t>Alternative Education Programs </a:t>
            </a:r>
            <a:br>
              <a:rPr lang="en-US" sz="3800" dirty="0" smtClean="0"/>
            </a:br>
            <a:r>
              <a:rPr lang="en-US" sz="3800" dirty="0" smtClean="0"/>
              <a:t>in Bedford County</a:t>
            </a:r>
            <a:endParaRPr lang="en-US" sz="38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47800"/>
            <a:ext cx="4038600" cy="2041525"/>
          </a:xfrm>
        </p:spPr>
        <p:txBody>
          <a:bodyPr/>
          <a:lstStyle/>
          <a:p>
            <a:pPr eaLnBrk="1" hangingPunct="1"/>
            <a:r>
              <a:rPr lang="en-US" sz="2100" b="1" u="sng" dirty="0" smtClean="0"/>
              <a:t>Behavioral Programs</a:t>
            </a:r>
          </a:p>
          <a:p>
            <a:pPr lvl="1" eaLnBrk="1" hangingPunct="1"/>
            <a:r>
              <a:rPr lang="en-US" sz="1900" b="1" u="sng" dirty="0" smtClean="0"/>
              <a:t>EFA</a:t>
            </a:r>
          </a:p>
          <a:p>
            <a:pPr lvl="1" eaLnBrk="1" hangingPunct="1"/>
            <a:r>
              <a:rPr lang="en-US" sz="1900" b="1" u="sng" dirty="0" smtClean="0"/>
              <a:t>Northern Point Learning (06-07)</a:t>
            </a:r>
          </a:p>
          <a:p>
            <a:pPr lvl="1" eaLnBrk="1" hangingPunct="1"/>
            <a:r>
              <a:rPr lang="en-US" sz="1900" b="1" u="sng" dirty="0" smtClean="0"/>
              <a:t>Manito (09-10)</a:t>
            </a:r>
          </a:p>
        </p:txBody>
      </p:sp>
      <p:graphicFrame>
        <p:nvGraphicFramePr>
          <p:cNvPr id="2050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3581400" y="2424112"/>
          <a:ext cx="4038600" cy="4433888"/>
        </p:xfrm>
        <a:graphic>
          <a:graphicData uri="http://schemas.openxmlformats.org/presentationml/2006/ole">
            <p:oleObj spid="_x0000_s45058" r:id="rId3" imgW="4035902" imgH="4432176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en-US" sz="3800" dirty="0" smtClean="0"/>
              <a:t>Structure and Schedule- covering the basics</a:t>
            </a:r>
            <a:br>
              <a:rPr lang="en-US" sz="3800" dirty="0" smtClean="0"/>
            </a:br>
            <a:endParaRPr lang="en-US" sz="3800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15240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1295400"/>
            <a:ext cx="51816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Behavior Modification System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1905000"/>
            <a:ext cx="72390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Student progress, consistency, or regression is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  measured daily.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2819400"/>
            <a:ext cx="51816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Privileges and Consequences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3429000"/>
            <a:ext cx="73152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Given according to the student’s ability to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  perform academically and behaviorally.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9200" y="4343400"/>
            <a:ext cx="26670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Schedule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5029200"/>
            <a:ext cx="7010400" cy="1295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Consistently maintained to ensure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  predictability and seamless transition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  between learning modules.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dirty="0" smtClean="0"/>
              <a:t>Counseling- offering support based on the needs of the student.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7772400" cy="4433888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Char char="•"/>
            </a:pPr>
            <a:r>
              <a:rPr lang="en-US" sz="2400" dirty="0" smtClean="0"/>
              <a:t>Focused on replacing negative attitude and behavior with personal accountability and the willingness to learn. </a:t>
            </a:r>
            <a:endParaRPr lang="en-US" sz="2000" dirty="0" smtClean="0"/>
          </a:p>
          <a:p>
            <a:pPr eaLnBrk="1" hangingPunct="1">
              <a:buFont typeface="Arial" charset="0"/>
              <a:buChar char="•"/>
            </a:pPr>
            <a:r>
              <a:rPr lang="en-US" sz="2400" dirty="0" smtClean="0"/>
              <a:t>Individual and Group Sessions offered weekly.</a:t>
            </a:r>
            <a:endParaRPr lang="en-US" sz="2000" dirty="0" smtClean="0"/>
          </a:p>
          <a:p>
            <a:pPr eaLnBrk="1" hangingPunct="1">
              <a:buFont typeface="Arial" charset="0"/>
              <a:buChar char="•"/>
            </a:pPr>
            <a:r>
              <a:rPr lang="en-US" sz="2400" dirty="0" smtClean="0"/>
              <a:t>Creating a stronger foundation for academic and behavioral success. 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Group- occurs once per week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Career Exploration and Service Learning</a:t>
            </a:r>
          </a:p>
        </p:txBody>
      </p:sp>
      <p:sp>
        <p:nvSpPr>
          <p:cNvPr id="11267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Offered daily by our Guidance Counselors and Social Services Coordinator.</a:t>
            </a:r>
          </a:p>
          <a:p>
            <a:pPr eaLnBrk="1" hangingPunct="1"/>
            <a:r>
              <a:rPr lang="en-US" dirty="0" smtClean="0"/>
              <a:t>Assisting students with identifying potential career paths based on their interests and personal strengths.</a:t>
            </a:r>
          </a:p>
          <a:p>
            <a:pPr eaLnBrk="1" hangingPunct="1"/>
            <a:r>
              <a:rPr lang="en-US" dirty="0" smtClean="0"/>
              <a:t>Providing an essential link between the regular education setting and the student participating in the program.</a:t>
            </a:r>
          </a:p>
          <a:p>
            <a:pPr eaLnBrk="1" hangingPunct="1"/>
            <a:r>
              <a:rPr lang="en-US" dirty="0" smtClean="0"/>
              <a:t>Teaching lessons of selfless giving and </a:t>
            </a:r>
            <a:br>
              <a:rPr lang="en-US" dirty="0" smtClean="0"/>
            </a:br>
            <a:r>
              <a:rPr lang="en-US" dirty="0" smtClean="0"/>
              <a:t>taking the role of productive members in </a:t>
            </a:r>
            <a:br>
              <a:rPr lang="en-US" dirty="0" smtClean="0"/>
            </a:br>
            <a:r>
              <a:rPr lang="en-US" dirty="0" smtClean="0"/>
              <a:t>our community.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sz="3200" dirty="0" smtClean="0"/>
              <a:t>Program Activities - Giving back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19200"/>
            <a:ext cx="8229600" cy="4220836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dirty="0" smtClean="0"/>
              <a:t>Bedford County Food Bank- learning how to take an active role in our community.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dirty="0" smtClean="0"/>
              <a:t>STAR sponsored food drive- organized by students in the high school. Benefited the New Paris Food Bank.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dirty="0" smtClean="0"/>
              <a:t>Picnic Tables- completed during service learning activity. These tables are featured outside of the cafeteria and available for </a:t>
            </a:r>
            <a:br>
              <a:rPr lang="en-US" dirty="0" smtClean="0"/>
            </a:br>
            <a:r>
              <a:rPr lang="en-US" dirty="0" smtClean="0"/>
              <a:t>all student and staff use. 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dirty="0" smtClean="0"/>
              <a:t>Benefits to the District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b="1" dirty="0" smtClean="0"/>
              <a:t>Cost Savings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/>
              <a:t>	During the 2009-2010 school year, the STAR Program will have saved the District more than </a:t>
            </a:r>
            <a:r>
              <a:rPr lang="en-US" b="1" u="sng" dirty="0" smtClean="0"/>
              <a:t>$78, 000</a:t>
            </a:r>
            <a:r>
              <a:rPr lang="en-US" dirty="0" smtClean="0"/>
              <a:t>.  This figure takes staff salaries, counseling agreement, educational software, and general supply costs into account. 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Helping our students stay in school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/>
              <a:t>	Drop out rate has been reduced </a:t>
            </a:r>
            <a:r>
              <a:rPr lang="en-US" b="1" u="sng" dirty="0" smtClean="0"/>
              <a:t>200%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 comparison to last year’s statistics. 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533400"/>
            <a:ext cx="8229600" cy="46485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Attendance</a:t>
            </a:r>
          </a:p>
          <a:p>
            <a:pPr>
              <a:buFont typeface="Wingdings 2" pitchFamily="18" charset="2"/>
              <a:buNone/>
            </a:pPr>
            <a:r>
              <a:rPr lang="en-US" dirty="0" smtClean="0"/>
              <a:t>	Students that attend the program are at a higher risk for drop out and being absent from school. STAR Program attendance has </a:t>
            </a:r>
            <a:r>
              <a:rPr lang="en-US" b="1" dirty="0" smtClean="0"/>
              <a:t>risen to 88% in comparison to 74%</a:t>
            </a:r>
            <a:r>
              <a:rPr lang="en-US" dirty="0" smtClean="0"/>
              <a:t> during the 2008-2009 school year. We are keeping our students where they need to be during the formative years of their life.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4800" y="3048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Benefits to the District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3657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sz="3600" dirty="0" smtClean="0"/>
              <a:t>District Courses via Blackboard</a:t>
            </a:r>
          </a:p>
          <a:p>
            <a:r>
              <a:rPr lang="en-US" sz="3600" dirty="0" smtClean="0"/>
              <a:t>Plato</a:t>
            </a:r>
          </a:p>
          <a:p>
            <a:r>
              <a:rPr lang="en-US" sz="3600" dirty="0" smtClean="0"/>
              <a:t>Advanced Academics</a:t>
            </a:r>
          </a:p>
          <a:p>
            <a:r>
              <a:rPr lang="en-US" sz="3600" dirty="0" smtClean="0"/>
              <a:t>Learning Supports are also in place for students</a:t>
            </a:r>
            <a:br>
              <a:rPr lang="en-US" sz="3600" dirty="0" smtClean="0"/>
            </a:br>
            <a:r>
              <a:rPr lang="en-US" sz="3600" dirty="0" smtClean="0"/>
              <a:t>with IEP needs</a:t>
            </a:r>
          </a:p>
          <a:p>
            <a:pPr>
              <a:buFont typeface="Wingdings 2" pitchFamily="18" charset="2"/>
              <a:buNone/>
            </a:pPr>
            <a:r>
              <a:rPr lang="en-US" dirty="0" smtClean="0"/>
              <a:t>	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4800" y="3048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Curriculum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Number Comparison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/>
          <a:lstStyle/>
          <a:p>
            <a:r>
              <a:rPr lang="en-US" dirty="0" smtClean="0"/>
              <a:t>Tuitions Costs With / Without Virtual Academy</a:t>
            </a:r>
            <a:endParaRPr lang="en-US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62200"/>
            <a:ext cx="8595360" cy="3352910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Oval Callout 13"/>
          <p:cNvSpPr/>
          <p:nvPr/>
        </p:nvSpPr>
        <p:spPr>
          <a:xfrm>
            <a:off x="6705600" y="457200"/>
            <a:ext cx="2057400" cy="1981200"/>
          </a:xfrm>
          <a:prstGeom prst="wedgeEllipseCallou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cs typeface="Segoe UI" pitchFamily="34" charset="0"/>
              </a:rPr>
              <a:t>In 2008-09 , nine additional tuitions would have been incurred.</a:t>
            </a:r>
          </a:p>
          <a:p>
            <a:pPr algn="ctr"/>
            <a:endParaRPr lang="en-US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" pitchFamily="34" charset="0"/>
              <a:cs typeface="Segoe UI" pitchFamily="34" charset="0"/>
            </a:endParaRPr>
          </a:p>
          <a:p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cs typeface="Segoe UI" pitchFamily="34" charset="0"/>
              </a:rPr>
              <a:t>In 2009-10, twelve additional tuitions would have billed.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286000"/>
            <a:ext cx="48768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What we’ve learned….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1447800"/>
            <a:ext cx="4800600" cy="860425"/>
          </a:xfrm>
        </p:spPr>
        <p:txBody>
          <a:bodyPr/>
          <a:lstStyle/>
          <a:p>
            <a:r>
              <a:rPr lang="en-US" sz="6000" dirty="0" smtClean="0"/>
              <a:t>Questions?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1295400"/>
            <a:ext cx="4038600" cy="53339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Plato is our primary provider for summer school students</a:t>
            </a:r>
          </a:p>
          <a:p>
            <a:r>
              <a:rPr lang="en-US" sz="2800" dirty="0" smtClean="0"/>
              <a:t>Blackboard semester courses are popular choice with high school students</a:t>
            </a:r>
          </a:p>
          <a:p>
            <a:r>
              <a:rPr lang="en-US" sz="2800" dirty="0" smtClean="0"/>
              <a:t>Summer courses from Advanced Academics are used for enrolled middle </a:t>
            </a:r>
            <a:r>
              <a:rPr lang="en-US" sz="2800" dirty="0" err="1" smtClean="0"/>
              <a:t>schoolers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Summer School Opportunities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Utilizing the same online curriculum options</a:t>
            </a: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838200"/>
            <a:ext cx="3505200" cy="4673602"/>
          </a:xfrm>
          <a:prstGeom prst="rect">
            <a:avLst/>
          </a:prstGeom>
          <a:ln w="53975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371600" y="1295400"/>
            <a:ext cx="4038600" cy="5333999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endParaRPr lang="en-US" sz="2800" dirty="0" smtClean="0"/>
          </a:p>
          <a:p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Summer School Opportunities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Our students are currently studying…</a:t>
            </a: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838200"/>
            <a:ext cx="3505200" cy="4673602"/>
          </a:xfrm>
          <a:prstGeom prst="rect">
            <a:avLst/>
          </a:prstGeom>
          <a:ln w="53975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24000" y="1676400"/>
            <a:ext cx="3429000" cy="48006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1524000"/>
            <a:ext cx="4495800" cy="42672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Senior Seminar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200" dirty="0" smtClean="0">
                <a:ea typeface="+mj-ea"/>
                <a:cs typeface="+mj-cs"/>
              </a:rPr>
              <a:t> Driver’s 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Pre-Algebra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200" noProof="0" dirty="0" smtClean="0">
                <a:ea typeface="+mj-ea"/>
                <a:cs typeface="+mj-cs"/>
              </a:rPr>
              <a:t> Algebra I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Algebra II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200" noProof="0" dirty="0" smtClean="0">
                <a:ea typeface="+mj-ea"/>
                <a:cs typeface="+mj-cs"/>
              </a:rPr>
              <a:t> Fundamentals of Math 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Fundamentals of Math 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200" noProof="0" dirty="0" smtClean="0">
                <a:ea typeface="+mj-ea"/>
                <a:cs typeface="+mj-cs"/>
              </a:rPr>
              <a:t> Earth Science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Wellness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200" noProof="0" dirty="0" smtClean="0">
                <a:ea typeface="+mj-ea"/>
                <a:cs typeface="+mj-cs"/>
              </a:rPr>
              <a:t> PE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Summer School Enrollments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Credit Recovery &amp; Acceleration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381000" y="1397000"/>
          <a:ext cx="7543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Program Guidelines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3200" b="1" dirty="0" smtClean="0"/>
              <a:t>Credit Recovery</a:t>
            </a:r>
          </a:p>
          <a:p>
            <a:r>
              <a:rPr lang="en-US" dirty="0" smtClean="0"/>
              <a:t>Students must be online 3 hours a day</a:t>
            </a:r>
          </a:p>
          <a:p>
            <a:r>
              <a:rPr lang="en-US" dirty="0" smtClean="0"/>
              <a:t>5 days a week</a:t>
            </a:r>
          </a:p>
          <a:p>
            <a:r>
              <a:rPr lang="en-US" dirty="0" smtClean="0"/>
              <a:t>4 weeks or until coursework is complete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24995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/>
              <a:t>Acceleration</a:t>
            </a:r>
          </a:p>
          <a:p>
            <a:r>
              <a:rPr lang="en-US" dirty="0" smtClean="0"/>
              <a:t>Daily requirements are flexible</a:t>
            </a:r>
          </a:p>
          <a:p>
            <a:r>
              <a:rPr lang="en-US" dirty="0" smtClean="0"/>
              <a:t>Continuous steady progress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5410200"/>
            <a:ext cx="6096000" cy="685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Can work at home or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inhouse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228600" y="1371600"/>
          <a:ext cx="77724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Summer School Fees &amp; Expenses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Credit Recovery &amp; Acceleration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eclipse\Downloads\tree_of_knowledge_book_drop_500_wht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" y="609600"/>
            <a:ext cx="5379602" cy="575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228600"/>
            <a:ext cx="5791200" cy="1066800"/>
          </a:xfrm>
        </p:spPr>
        <p:txBody>
          <a:bodyPr/>
          <a:lstStyle/>
          <a:p>
            <a:pPr algn="r">
              <a:buNone/>
            </a:pPr>
            <a:r>
              <a:rPr lang="en-US" sz="2800" dirty="0" smtClean="0"/>
              <a:t>Tammy J Miller</a:t>
            </a:r>
            <a:br>
              <a:rPr lang="en-US" sz="2800" dirty="0" smtClean="0"/>
            </a:br>
            <a:r>
              <a:rPr lang="en-US" sz="2800" dirty="0" smtClean="0"/>
              <a:t>Chestnut Ridge School District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057400"/>
            <a:ext cx="3886200" cy="18288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(814) 839-4195 x 3343</a:t>
            </a:r>
          </a:p>
          <a:p>
            <a:endParaRPr lang="en-US" sz="2800" dirty="0" smtClean="0"/>
          </a:p>
          <a:p>
            <a:r>
              <a:rPr lang="en-US" sz="2800" dirty="0" smtClean="0"/>
              <a:t>tmiller@crsd.k12.pa.us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69446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Number Comparison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/>
          <a:lstStyle/>
          <a:p>
            <a:r>
              <a:rPr lang="en-US" dirty="0" smtClean="0"/>
              <a:t>Tuition Costs vs. District Cost Per Student</a:t>
            </a:r>
            <a:endParaRPr lang="en-US" dirty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229600" cy="520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Oval Callout 13"/>
          <p:cNvSpPr/>
          <p:nvPr/>
        </p:nvSpPr>
        <p:spPr>
          <a:xfrm>
            <a:off x="6172200" y="152400"/>
            <a:ext cx="2590800" cy="2057400"/>
          </a:xfrm>
          <a:prstGeom prst="wedgeEllipseCallou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cs typeface="Segoe UI" pitchFamily="34" charset="0"/>
              </a:rPr>
              <a:t>Figures vary from student to</a:t>
            </a:r>
          </a:p>
          <a:p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cs typeface="Segoe UI" pitchFamily="34" charset="0"/>
              </a:rPr>
              <a:t>student. Numbers are typical of enrolled students.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Let’s Re-visit Some Numbers 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/>
          <a:lstStyle/>
          <a:p>
            <a:r>
              <a:rPr lang="en-US" dirty="0" smtClean="0"/>
              <a:t>Actual District Savings</a:t>
            </a:r>
            <a:endParaRPr lang="en-US" dirty="0"/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8595360" cy="2298763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Oval Callout 13"/>
          <p:cNvSpPr/>
          <p:nvPr/>
        </p:nvSpPr>
        <p:spPr>
          <a:xfrm>
            <a:off x="6172200" y="457200"/>
            <a:ext cx="2590800" cy="2286000"/>
          </a:xfrm>
          <a:prstGeom prst="wedgeEllipseCallou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cs typeface="Segoe UI" pitchFamily="34" charset="0"/>
              </a:rPr>
              <a:t>Virtual Academy costs are stable; not considering the cost of a laptop.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79776" y="1636776"/>
            <a:ext cx="3584448" cy="3584448"/>
            <a:chOff x="768341" y="-76201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5" name="Pie 4"/>
            <p:cNvSpPr/>
            <p:nvPr/>
          </p:nvSpPr>
          <p:spPr>
            <a:xfrm>
              <a:off x="768341" y="-76201"/>
              <a:ext cx="3584448" cy="3584448"/>
            </a:xfrm>
            <a:prstGeom prst="pie">
              <a:avLst>
                <a:gd name="adj1" fmla="val 16200000"/>
                <a:gd name="adj2" fmla="val 198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ie 4"/>
            <p:cNvSpPr/>
            <p:nvPr/>
          </p:nvSpPr>
          <p:spPr>
            <a:xfrm>
              <a:off x="2645909" y="381669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baseline="0" dirty="0" smtClean="0"/>
                <a:t>20 District Courses</a:t>
              </a:r>
              <a:endParaRPr lang="en-US" sz="1600" b="1" kern="1200" baseline="0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85800" y="1447800"/>
            <a:ext cx="4343400" cy="51054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English 12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English 11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English 10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English 9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Algebra I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Algebra IC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Geometry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Geometry C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American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History 9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baseline="0" dirty="0" smtClean="0">
                <a:ea typeface="+mj-ea"/>
                <a:cs typeface="+mj-cs"/>
              </a:rPr>
              <a:t>World</a:t>
            </a:r>
            <a:r>
              <a:rPr lang="en-US" dirty="0" smtClean="0">
                <a:ea typeface="+mj-ea"/>
                <a:cs typeface="+mj-cs"/>
              </a:rPr>
              <a:t> Cultures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American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History / Economics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baseline="0" dirty="0" smtClean="0">
                <a:ea typeface="+mj-ea"/>
                <a:cs typeface="+mj-cs"/>
              </a:rPr>
              <a:t>American</a:t>
            </a:r>
            <a:r>
              <a:rPr lang="en-US" dirty="0" smtClean="0">
                <a:ea typeface="+mj-ea"/>
                <a:cs typeface="+mj-cs"/>
              </a:rPr>
              <a:t> Government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Biology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err="1" smtClean="0">
                <a:ea typeface="+mj-ea"/>
                <a:cs typeface="+mj-cs"/>
              </a:rPr>
              <a:t>Chem</a:t>
            </a:r>
            <a:r>
              <a:rPr lang="en-US" dirty="0" smtClean="0">
                <a:ea typeface="+mj-ea"/>
                <a:cs typeface="+mj-cs"/>
              </a:rPr>
              <a:t> in the Community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Technical Physics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Accounting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Senior Seminar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Freshmen Seminar / Computer Applications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Child Development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Wellness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371600"/>
            <a:ext cx="3352800" cy="48768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24600" y="1219200"/>
            <a:ext cx="2590800" cy="29718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Courses delivered via 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>
                <a:ea typeface="+mj-ea"/>
                <a:cs typeface="+mj-cs"/>
              </a:rPr>
              <a:t> </a:t>
            </a:r>
            <a:r>
              <a:rPr lang="en-US" dirty="0" smtClean="0">
                <a:ea typeface="+mj-ea"/>
                <a:cs typeface="+mj-cs"/>
              </a:rPr>
              <a:t>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Blackboard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Development Costs</a:t>
            </a:r>
          </a:p>
          <a:p>
            <a:pPr lvl="1"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$500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per course</a:t>
            </a:r>
          </a:p>
          <a:p>
            <a:pPr lvl="1">
              <a:spcBef>
                <a:spcPct val="0"/>
              </a:spcBef>
              <a:buFont typeface="Arial" pitchFamily="34" charset="0"/>
              <a:buChar char="•"/>
            </a:pPr>
            <a:r>
              <a:rPr lang="en-US" noProof="0" dirty="0" smtClean="0">
                <a:ea typeface="+mj-ea"/>
                <a:cs typeface="+mj-cs"/>
              </a:rPr>
              <a:t>Sub coverage for 4 </a:t>
            </a:r>
            <a:r>
              <a:rPr lang="en-US" noProof="0" dirty="0" smtClean="0">
                <a:ea typeface="+mj-ea"/>
                <a:cs typeface="+mj-cs"/>
              </a:rPr>
              <a:t/>
            </a:r>
            <a:br>
              <a:rPr lang="en-US" noProof="0" dirty="0" smtClean="0">
                <a:ea typeface="+mj-ea"/>
                <a:cs typeface="+mj-cs"/>
              </a:rPr>
            </a:br>
            <a:r>
              <a:rPr lang="en-US" noProof="0" dirty="0" smtClean="0">
                <a:ea typeface="+mj-ea"/>
                <a:cs typeface="+mj-cs"/>
              </a:rPr>
              <a:t>  work </a:t>
            </a:r>
            <a:r>
              <a:rPr lang="en-US" noProof="0" dirty="0" smtClean="0">
                <a:ea typeface="+mj-ea"/>
                <a:cs typeface="+mj-cs"/>
              </a:rPr>
              <a:t>days</a:t>
            </a:r>
          </a:p>
          <a:p>
            <a:pPr marL="0" lvl="1" indent="111125">
              <a:spcBef>
                <a:spcPct val="0"/>
              </a:spcBef>
              <a:buFont typeface="Arial" pitchFamily="34" charset="0"/>
              <a:buChar char="•"/>
            </a:pPr>
            <a:r>
              <a:rPr lang="en-US" dirty="0" smtClean="0">
                <a:ea typeface="+mj-ea"/>
                <a:cs typeface="+mj-cs"/>
              </a:rPr>
              <a:t>Cost of instruction</a:t>
            </a:r>
          </a:p>
          <a:p>
            <a:pPr marL="457200" lvl="2" indent="111125">
              <a:spcBef>
                <a:spcPct val="0"/>
              </a:spcBef>
              <a:buFont typeface="Arial" pitchFamily="34" charset="0"/>
              <a:buChar char="•"/>
            </a:pPr>
            <a:r>
              <a:rPr lang="en-US" noProof="0" dirty="0" smtClean="0">
                <a:ea typeface="+mj-ea"/>
                <a:cs typeface="+mj-cs"/>
              </a:rPr>
              <a:t>$250 per student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79776" y="1636776"/>
            <a:ext cx="3584448" cy="3584448"/>
            <a:chOff x="768341" y="-76201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5" name="Pie 4"/>
            <p:cNvSpPr/>
            <p:nvPr/>
          </p:nvSpPr>
          <p:spPr>
            <a:xfrm>
              <a:off x="768341" y="-76201"/>
              <a:ext cx="3584448" cy="3584448"/>
            </a:xfrm>
            <a:prstGeom prst="pie">
              <a:avLst>
                <a:gd name="adj1" fmla="val 16200000"/>
                <a:gd name="adj2" fmla="val 198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ie 4"/>
            <p:cNvSpPr/>
            <p:nvPr/>
          </p:nvSpPr>
          <p:spPr>
            <a:xfrm>
              <a:off x="2645909" y="381669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baseline="0" dirty="0" smtClean="0"/>
                <a:t>20 District Courses</a:t>
              </a:r>
              <a:endParaRPr lang="en-US" sz="1600" b="1" kern="1200" baseline="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779776" y="1636776"/>
            <a:ext cx="3584448" cy="3584448"/>
            <a:chOff x="1149349" y="152397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8" name="Pie 7"/>
            <p:cNvSpPr/>
            <p:nvPr/>
          </p:nvSpPr>
          <p:spPr>
            <a:xfrm>
              <a:off x="1149349" y="152397"/>
              <a:ext cx="3584448" cy="3584448"/>
            </a:xfrm>
            <a:prstGeom prst="pie">
              <a:avLst>
                <a:gd name="adj1" fmla="val 19800000"/>
                <a:gd name="adj2" fmla="val 18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fillRef>
            <a:effectRef idx="0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Pie 4"/>
            <p:cNvSpPr/>
            <p:nvPr/>
          </p:nvSpPr>
          <p:spPr>
            <a:xfrm>
              <a:off x="3581653" y="1603245"/>
              <a:ext cx="981456" cy="70408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Plato Software</a:t>
              </a:r>
              <a:endParaRPr lang="en-US" sz="1500" kern="1200" baseline="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9600" y="1981200"/>
            <a:ext cx="2971800" cy="2590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Self-paced online software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Currently using 9-12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Initial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investment</a:t>
            </a:r>
          </a:p>
          <a:p>
            <a:pPr lvl="1">
              <a:spcBef>
                <a:spcPct val="0"/>
              </a:spcBef>
              <a:buFont typeface="Arial" pitchFamily="34" charset="0"/>
              <a:buChar char="•"/>
            </a:pPr>
            <a:r>
              <a:rPr lang="en-US" baseline="0" dirty="0" smtClean="0">
                <a:ea typeface="+mj-ea"/>
                <a:cs typeface="+mj-cs"/>
              </a:rPr>
              <a:t>15</a:t>
            </a:r>
            <a:r>
              <a:rPr lang="en-US" dirty="0" smtClean="0">
                <a:ea typeface="+mj-ea"/>
                <a:cs typeface="+mj-cs"/>
              </a:rPr>
              <a:t> “seats”</a:t>
            </a:r>
          </a:p>
          <a:p>
            <a:pPr lvl="1"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$15,000</a:t>
            </a:r>
          </a:p>
          <a:p>
            <a:pPr marL="55563" lvl="1" indent="-55563">
              <a:spcBef>
                <a:spcPct val="0"/>
              </a:spcBef>
              <a:buFont typeface="Arial" pitchFamily="34" charset="0"/>
              <a:buChar char="•"/>
            </a:pPr>
            <a:r>
              <a:rPr lang="en-US" dirty="0" smtClean="0">
                <a:ea typeface="+mj-ea"/>
                <a:cs typeface="+mj-cs"/>
              </a:rPr>
              <a:t>Assign students a HQT</a:t>
            </a:r>
          </a:p>
          <a:p>
            <a:pPr marL="55563" lvl="1" indent="-55563"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Cost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of instruction</a:t>
            </a:r>
          </a:p>
          <a:p>
            <a:pPr marL="512763" lvl="2" indent="-55563">
              <a:spcBef>
                <a:spcPct val="0"/>
              </a:spcBef>
              <a:buFont typeface="Arial" pitchFamily="34" charset="0"/>
              <a:buChar char="•"/>
            </a:pPr>
            <a:r>
              <a:rPr lang="en-US" baseline="0" dirty="0" smtClean="0">
                <a:ea typeface="+mj-ea"/>
                <a:cs typeface="+mj-cs"/>
              </a:rPr>
              <a:t>$125 per student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79776" y="1636776"/>
            <a:ext cx="3584448" cy="3584448"/>
            <a:chOff x="1149349" y="152397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5" name="Pie 4"/>
            <p:cNvSpPr/>
            <p:nvPr/>
          </p:nvSpPr>
          <p:spPr>
            <a:xfrm>
              <a:off x="1149349" y="152397"/>
              <a:ext cx="3584448" cy="3584448"/>
            </a:xfrm>
            <a:prstGeom prst="pie">
              <a:avLst>
                <a:gd name="adj1" fmla="val 19800000"/>
                <a:gd name="adj2" fmla="val 18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fillRef>
            <a:effectRef idx="0">
              <a:schemeClr val="accent2">
                <a:shade val="50000"/>
                <a:hueOff val="227129"/>
                <a:satOff val="-6858"/>
                <a:lumOff val="166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ie 4"/>
            <p:cNvSpPr/>
            <p:nvPr/>
          </p:nvSpPr>
          <p:spPr>
            <a:xfrm>
              <a:off x="3581653" y="1603245"/>
              <a:ext cx="981456" cy="70408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Plato Software</a:t>
              </a:r>
              <a:endParaRPr lang="en-US" sz="1500" kern="1200" baseline="0" dirty="0"/>
            </a:p>
          </p:txBody>
        </p:sp>
      </p:grpSp>
      <p:sp>
        <p:nvSpPr>
          <p:cNvPr id="10" name="Pie 9"/>
          <p:cNvSpPr/>
          <p:nvPr/>
        </p:nvSpPr>
        <p:spPr>
          <a:xfrm>
            <a:off x="2819400" y="1676400"/>
            <a:ext cx="3584448" cy="3584448"/>
          </a:xfrm>
          <a:prstGeom prst="pie">
            <a:avLst>
              <a:gd name="adj1" fmla="val 16200000"/>
              <a:gd name="adj2" fmla="val 19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Pie 4"/>
          <p:cNvSpPr/>
          <p:nvPr/>
        </p:nvSpPr>
        <p:spPr>
          <a:xfrm>
            <a:off x="4657344" y="209464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baseline="0" dirty="0" smtClean="0"/>
              <a:t>20 District Courses</a:t>
            </a:r>
            <a:endParaRPr lang="en-US" sz="1600" b="1" kern="1200" baseline="0" dirty="0"/>
          </a:p>
        </p:txBody>
      </p:sp>
      <p:grpSp>
        <p:nvGrpSpPr>
          <p:cNvPr id="12" name="Group 11"/>
          <p:cNvGrpSpPr/>
          <p:nvPr/>
        </p:nvGrpSpPr>
        <p:grpSpPr>
          <a:xfrm>
            <a:off x="2779776" y="1636776"/>
            <a:ext cx="3584448" cy="3584448"/>
            <a:chOff x="692135" y="761987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13" name="Pie 12"/>
            <p:cNvSpPr/>
            <p:nvPr/>
          </p:nvSpPr>
          <p:spPr>
            <a:xfrm>
              <a:off x="692135" y="761987"/>
              <a:ext cx="3584448" cy="3584448"/>
            </a:xfrm>
            <a:prstGeom prst="pie">
              <a:avLst>
                <a:gd name="adj1" fmla="val 1800000"/>
                <a:gd name="adj2" fmla="val 54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fillRef>
            <a:effectRef idx="0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Pie 4"/>
            <p:cNvSpPr/>
            <p:nvPr/>
          </p:nvSpPr>
          <p:spPr>
            <a:xfrm>
              <a:off x="2569703" y="3184477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Advanced Academics</a:t>
              </a:r>
              <a:endParaRPr lang="en-US" sz="1500" kern="1200" baseline="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81000" y="1981200"/>
            <a:ext cx="3962400" cy="2590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Self-paced online software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Currently using 5-8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Students have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access to HQT as needed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55563" lvl="1" indent="-55563">
              <a:spcBef>
                <a:spcPct val="0"/>
              </a:spcBef>
              <a:buFont typeface="Arial" pitchFamily="34" charset="0"/>
              <a:buChar char="•"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Cost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of instruction</a:t>
            </a:r>
          </a:p>
          <a:p>
            <a:pPr marL="512763" lvl="2" indent="-55563">
              <a:spcBef>
                <a:spcPct val="0"/>
              </a:spcBef>
              <a:buFont typeface="Arial" pitchFamily="34" charset="0"/>
              <a:buChar char="•"/>
            </a:pPr>
            <a:r>
              <a:rPr lang="en-US" baseline="0" dirty="0" smtClean="0">
                <a:ea typeface="+mj-ea"/>
                <a:cs typeface="+mj-cs"/>
              </a:rPr>
              <a:t>$300 per student per course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28600" y="76200"/>
            <a:ext cx="8229600" cy="6397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Segoe UI" pitchFamily="34" charset="0"/>
              </a:rPr>
              <a:t>So how are we doing it?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435600" y="593400"/>
            <a:ext cx="8251200" cy="457200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An Overview of the Chestnut Ridge Virtual Academy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79776" y="1636776"/>
            <a:ext cx="3584448" cy="3584448"/>
            <a:chOff x="692135" y="761987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5" name="Pie 4"/>
            <p:cNvSpPr/>
            <p:nvPr/>
          </p:nvSpPr>
          <p:spPr>
            <a:xfrm>
              <a:off x="692135" y="761987"/>
              <a:ext cx="3584448" cy="3584448"/>
            </a:xfrm>
            <a:prstGeom prst="pie">
              <a:avLst>
                <a:gd name="adj1" fmla="val 1800000"/>
                <a:gd name="adj2" fmla="val 54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fillRef>
            <a:effectRef idx="0">
              <a:schemeClr val="accent2">
                <a:shade val="50000"/>
                <a:hueOff val="454258"/>
                <a:satOff val="-13717"/>
                <a:lumOff val="333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ie 4"/>
            <p:cNvSpPr/>
            <p:nvPr/>
          </p:nvSpPr>
          <p:spPr>
            <a:xfrm>
              <a:off x="2569703" y="3184477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Advanced Academics</a:t>
              </a:r>
              <a:endParaRPr lang="en-US" sz="1500" kern="1200" baseline="0" dirty="0"/>
            </a:p>
          </p:txBody>
        </p:sp>
      </p:grpSp>
      <p:sp>
        <p:nvSpPr>
          <p:cNvPr id="7" name="Pie 6"/>
          <p:cNvSpPr/>
          <p:nvPr/>
        </p:nvSpPr>
        <p:spPr>
          <a:xfrm>
            <a:off x="2819400" y="1676400"/>
            <a:ext cx="3584448" cy="3584448"/>
          </a:xfrm>
          <a:prstGeom prst="pie">
            <a:avLst>
              <a:gd name="adj1" fmla="val 19800000"/>
              <a:gd name="adj2" fmla="val 1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227129"/>
              <a:satOff val="-6858"/>
              <a:lumOff val="16672"/>
              <a:alphaOff val="0"/>
            </a:schemeClr>
          </a:fillRef>
          <a:effectRef idx="0">
            <a:schemeClr val="accent2">
              <a:shade val="50000"/>
              <a:hueOff val="227129"/>
              <a:satOff val="-6858"/>
              <a:lumOff val="16672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Pie 4"/>
          <p:cNvSpPr/>
          <p:nvPr/>
        </p:nvSpPr>
        <p:spPr>
          <a:xfrm>
            <a:off x="5212080" y="3087624"/>
            <a:ext cx="981456" cy="704088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baseline="0" dirty="0" smtClean="0"/>
              <a:t>Plato Software</a:t>
            </a:r>
            <a:endParaRPr lang="en-US" sz="1500" kern="1200" baseline="0" dirty="0"/>
          </a:p>
        </p:txBody>
      </p:sp>
      <p:sp>
        <p:nvSpPr>
          <p:cNvPr id="9" name="Pie 8"/>
          <p:cNvSpPr/>
          <p:nvPr/>
        </p:nvSpPr>
        <p:spPr>
          <a:xfrm>
            <a:off x="2819400" y="1676400"/>
            <a:ext cx="3584448" cy="3584448"/>
          </a:xfrm>
          <a:prstGeom prst="pie">
            <a:avLst>
              <a:gd name="adj1" fmla="val 16200000"/>
              <a:gd name="adj2" fmla="val 1980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Pie 4"/>
          <p:cNvSpPr/>
          <p:nvPr/>
        </p:nvSpPr>
        <p:spPr>
          <a:xfrm>
            <a:off x="4657344" y="2094646"/>
            <a:ext cx="938784" cy="725424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baseline="0" dirty="0" smtClean="0"/>
              <a:t>20 District Courses</a:t>
            </a:r>
            <a:endParaRPr lang="en-US" sz="1600" b="1" kern="1200" baseline="0" dirty="0"/>
          </a:p>
        </p:txBody>
      </p:sp>
      <p:grpSp>
        <p:nvGrpSpPr>
          <p:cNvPr id="11" name="Group 10"/>
          <p:cNvGrpSpPr/>
          <p:nvPr/>
        </p:nvGrpSpPr>
        <p:grpSpPr>
          <a:xfrm>
            <a:off x="2779776" y="1636776"/>
            <a:ext cx="3584448" cy="3584448"/>
            <a:chOff x="539762" y="380996"/>
            <a:chExt cx="3584448" cy="3584448"/>
          </a:xfrm>
          <a:scene3d>
            <a:camera prst="orthographicFront"/>
            <a:lightRig rig="chilly" dir="t"/>
          </a:scene3d>
        </p:grpSpPr>
        <p:sp>
          <p:nvSpPr>
            <p:cNvPr id="12" name="Pie 11"/>
            <p:cNvSpPr/>
            <p:nvPr/>
          </p:nvSpPr>
          <p:spPr>
            <a:xfrm>
              <a:off x="539762" y="380996"/>
              <a:ext cx="3584448" cy="3584448"/>
            </a:xfrm>
            <a:prstGeom prst="pie">
              <a:avLst>
                <a:gd name="adj1" fmla="val 5400000"/>
                <a:gd name="adj2" fmla="val 9000000"/>
              </a:avLst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50000"/>
                <a:hueOff val="681388"/>
                <a:satOff val="-20575"/>
                <a:lumOff val="50017"/>
                <a:alphaOff val="0"/>
              </a:schemeClr>
            </a:fillRef>
            <a:effectRef idx="0">
              <a:schemeClr val="accent2">
                <a:shade val="50000"/>
                <a:hueOff val="681388"/>
                <a:satOff val="-20575"/>
                <a:lumOff val="5001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Pie 4"/>
            <p:cNvSpPr/>
            <p:nvPr/>
          </p:nvSpPr>
          <p:spPr>
            <a:xfrm>
              <a:off x="1307858" y="2803486"/>
              <a:ext cx="938784" cy="7254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baseline="0" dirty="0" smtClean="0"/>
                <a:t>PE Solution</a:t>
              </a:r>
              <a:endParaRPr lang="en-US" sz="1500" kern="1200" baseline="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04800" y="1676400"/>
            <a:ext cx="3886200" cy="2438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 smtClean="0">
                <a:ea typeface="+mj-ea"/>
                <a:cs typeface="+mj-cs"/>
              </a:rPr>
              <a:t>District purchases a 3-month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 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Membership at local facility for </a:t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 students 9-12</a:t>
            </a:r>
            <a:endParaRPr lang="en-US" dirty="0" smtClean="0"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Students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are supervised  by </a:t>
            </a:r>
            <a:b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 certified physical trainer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baseline="0" dirty="0" smtClean="0">
                <a:ea typeface="+mj-ea"/>
                <a:cs typeface="+mj-cs"/>
              </a:rPr>
              <a:t>Fitness program has been </a:t>
            </a:r>
            <a:br>
              <a:rPr lang="en-US" baseline="0" dirty="0" smtClean="0">
                <a:ea typeface="+mj-ea"/>
                <a:cs typeface="+mj-cs"/>
              </a:rPr>
            </a:br>
            <a:r>
              <a:rPr lang="en-US" baseline="0" dirty="0" smtClean="0">
                <a:ea typeface="+mj-ea"/>
                <a:cs typeface="+mj-cs"/>
              </a:rPr>
              <a:t>  approved by district employed</a:t>
            </a:r>
            <a:r>
              <a:rPr lang="en-US" dirty="0" smtClean="0">
                <a:ea typeface="+mj-ea"/>
                <a:cs typeface="+mj-cs"/>
              </a:rPr>
              <a:t> HQT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Advanced Academics offers an online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>
                <a:ea typeface="+mj-ea"/>
                <a:cs typeface="+mj-cs"/>
              </a:rPr>
              <a:t>  PE course for students 5-8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uLeadershipConference">
  <a:themeElements>
    <a:clrScheme name="custom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232F7C"/>
      </a:accent1>
      <a:accent2>
        <a:srgbClr val="237BD6"/>
      </a:accent2>
      <a:accent3>
        <a:srgbClr val="D0082B"/>
      </a:accent3>
      <a:accent4>
        <a:srgbClr val="CED008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119D3397-A359-4A84-A1EC-4537BCCAFFE3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8F4A8C20-2BB2-4ED7-A688-DD1B39834E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37E44E-E8B7-4B21-8E35-37E389BBC6C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iuLeadershipConference</Template>
  <TotalTime>809</TotalTime>
  <Words>1367</Words>
  <Application>Microsoft Office PowerPoint</Application>
  <PresentationFormat>On-screen Show (4:3)</PresentationFormat>
  <Paragraphs>308</Paragraphs>
  <Slides>37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Segoe UI</vt:lpstr>
      <vt:lpstr>Perpetua</vt:lpstr>
      <vt:lpstr>Wingdings 2</vt:lpstr>
      <vt:lpstr>iuLeadershipConference</vt:lpstr>
      <vt:lpstr>Microsoft Office Excel 97-2003 Worksheet</vt:lpstr>
      <vt:lpstr>Using Online Curriculum to Implement  a Virtual Academy and In-House Alternative Education Program</vt:lpstr>
      <vt:lpstr>How it looks at Chestnut Ridge</vt:lpstr>
      <vt:lpstr>Number Comparison</vt:lpstr>
      <vt:lpstr>Number Comparison</vt:lpstr>
      <vt:lpstr>Let’s Re-visit Some Numbers </vt:lpstr>
      <vt:lpstr>Slide 6</vt:lpstr>
      <vt:lpstr>Slide 7</vt:lpstr>
      <vt:lpstr>Slide 8</vt:lpstr>
      <vt:lpstr>Slide 9</vt:lpstr>
      <vt:lpstr>Slide 10</vt:lpstr>
      <vt:lpstr>Slide 11</vt:lpstr>
      <vt:lpstr>Our Students</vt:lpstr>
      <vt:lpstr>Our Students</vt:lpstr>
      <vt:lpstr>Consider the following…</vt:lpstr>
      <vt:lpstr>What’s the big question?</vt:lpstr>
      <vt:lpstr>How Did We Start?</vt:lpstr>
      <vt:lpstr>Slide 17</vt:lpstr>
      <vt:lpstr>Questions?</vt:lpstr>
      <vt:lpstr>Slide 19</vt:lpstr>
      <vt:lpstr>Alternative Education Programs in Bedford Co.</vt:lpstr>
      <vt:lpstr>Alternative Education Programs  in Bedford County</vt:lpstr>
      <vt:lpstr>Alternative Education Programs  in Bedford County</vt:lpstr>
      <vt:lpstr>Structure and Schedule- covering the basics </vt:lpstr>
      <vt:lpstr>Counseling- offering support based on the needs of the student. </vt:lpstr>
      <vt:lpstr>Career Exploration and Service Learning</vt:lpstr>
      <vt:lpstr>Program Activities - Giving back</vt:lpstr>
      <vt:lpstr>Benefits to the District</vt:lpstr>
      <vt:lpstr>Slide 28</vt:lpstr>
      <vt:lpstr>Slide 29</vt:lpstr>
      <vt:lpstr>Slide 30</vt:lpstr>
      <vt:lpstr>Questions?</vt:lpstr>
      <vt:lpstr>Summer School Opportunities</vt:lpstr>
      <vt:lpstr>Summer School Opportunities</vt:lpstr>
      <vt:lpstr>Summer School Enrollments</vt:lpstr>
      <vt:lpstr>Program Guidelines </vt:lpstr>
      <vt:lpstr>Slide 36</vt:lpstr>
      <vt:lpstr>Tammy J Miller Chestnut Ridge School District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Online Curriculum to Implement  a Virtual Academy and In-House Alternative Education Program</dc:title>
  <dc:creator> </dc:creator>
  <cp:lastModifiedBy> </cp:lastModifiedBy>
  <cp:revision>84</cp:revision>
  <dcterms:created xsi:type="dcterms:W3CDTF">2010-07-06T12:49:01Z</dcterms:created>
  <dcterms:modified xsi:type="dcterms:W3CDTF">2010-12-03T16:28:36Z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TC018572789991</vt:lpwstr>
  </property>
</Properties>
</file>